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ileron" panose="020B0604020202020204" charset="0"/>
      <p:regular r:id="rId23"/>
    </p:embeddedFont>
    <p:embeddedFont>
      <p:font typeface="Aileron Bold" panose="020B0604020202020204" charset="0"/>
      <p:regular r:id="rId24"/>
    </p:embeddedFont>
    <p:embeddedFont>
      <p:font typeface="Aileron Ultra-Bold" panose="020B0604020202020204" charset="0"/>
      <p:regular r:id="rId25"/>
    </p:embeddedFont>
    <p:embeddedFont>
      <p:font typeface="Arimo" panose="020B0604020202020204" charset="0"/>
      <p:regular r:id="rId26"/>
    </p:embeddedFont>
    <p:embeddedFont>
      <p:font typeface="Arimo Bold" panose="020B0604020202020204" charset="0"/>
      <p:regular r:id="rId27"/>
    </p:embeddedFont>
    <p:embeddedFont>
      <p:font typeface="Clear Sans Bold" panose="020B0604020202020204" charset="0"/>
      <p:regular r:id="rId28"/>
    </p:embeddedFont>
    <p:embeddedFont>
      <p:font typeface="Public Sans" panose="020B0604020202020204" charset="0"/>
      <p:regular r:id="rId29"/>
    </p:embeddedFont>
    <p:embeddedFont>
      <p:font typeface="Public Sans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2" y="6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1.png"/><Relationship Id="rId7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2.sv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5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69.jpeg"/><Relationship Id="rId4" Type="http://schemas.openxmlformats.org/officeDocument/2006/relationships/image" Target="../media/image6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svg"/><Relationship Id="rId3" Type="http://schemas.openxmlformats.org/officeDocument/2006/relationships/image" Target="../media/image28.png"/><Relationship Id="rId7" Type="http://schemas.openxmlformats.org/officeDocument/2006/relationships/image" Target="../media/image34.jpeg"/><Relationship Id="rId12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38.svg"/><Relationship Id="rId5" Type="http://schemas.openxmlformats.org/officeDocument/2006/relationships/image" Target="../media/image4.png"/><Relationship Id="rId10" Type="http://schemas.openxmlformats.org/officeDocument/2006/relationships/image" Target="../media/image37.png"/><Relationship Id="rId4" Type="http://schemas.openxmlformats.org/officeDocument/2006/relationships/image" Target="../media/image29.sv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777" r="-9579" b="-248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865787"/>
            <a:ext cx="705002" cy="691783"/>
          </a:xfrm>
          <a:custGeom>
            <a:avLst/>
            <a:gdLst/>
            <a:ahLst/>
            <a:cxnLst/>
            <a:rect l="l" t="t" r="r" b="b"/>
            <a:pathLst>
              <a:path w="705002" h="691783">
                <a:moveTo>
                  <a:pt x="0" y="0"/>
                </a:moveTo>
                <a:lnTo>
                  <a:pt x="705002" y="0"/>
                </a:lnTo>
                <a:lnTo>
                  <a:pt x="705002" y="691783"/>
                </a:lnTo>
                <a:lnTo>
                  <a:pt x="0" y="691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9527967" y="859028"/>
            <a:ext cx="8341089" cy="8587993"/>
          </a:xfrm>
          <a:custGeom>
            <a:avLst/>
            <a:gdLst/>
            <a:ahLst/>
            <a:cxnLst/>
            <a:rect l="l" t="t" r="r" b="b"/>
            <a:pathLst>
              <a:path w="8341089" h="8587993">
                <a:moveTo>
                  <a:pt x="0" y="0"/>
                </a:moveTo>
                <a:lnTo>
                  <a:pt x="8341088" y="0"/>
                </a:lnTo>
                <a:lnTo>
                  <a:pt x="8341088" y="8587994"/>
                </a:lnTo>
                <a:lnTo>
                  <a:pt x="0" y="8587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-161849" y="9982387"/>
            <a:ext cx="18449849" cy="304613"/>
            <a:chOff x="0" y="0"/>
            <a:chExt cx="4859220" cy="802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59220" cy="80227"/>
            </a:xfrm>
            <a:custGeom>
              <a:avLst/>
              <a:gdLst/>
              <a:ahLst/>
              <a:cxnLst/>
              <a:rect l="l" t="t" r="r" b="b"/>
              <a:pathLst>
                <a:path w="4859220" h="80227">
                  <a:moveTo>
                    <a:pt x="0" y="0"/>
                  </a:moveTo>
                  <a:lnTo>
                    <a:pt x="4859220" y="0"/>
                  </a:lnTo>
                  <a:lnTo>
                    <a:pt x="4859220" y="80227"/>
                  </a:lnTo>
                  <a:lnTo>
                    <a:pt x="0" y="80227"/>
                  </a:ln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59220" cy="127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312682" y="1892199"/>
            <a:ext cx="7088752" cy="6521652"/>
          </a:xfrm>
          <a:custGeom>
            <a:avLst/>
            <a:gdLst/>
            <a:ahLst/>
            <a:cxnLst/>
            <a:rect l="l" t="t" r="r" b="b"/>
            <a:pathLst>
              <a:path w="7088752" h="6521652">
                <a:moveTo>
                  <a:pt x="0" y="0"/>
                </a:moveTo>
                <a:lnTo>
                  <a:pt x="7088753" y="0"/>
                </a:lnTo>
                <a:lnTo>
                  <a:pt x="7088753" y="6521652"/>
                </a:lnTo>
                <a:lnTo>
                  <a:pt x="0" y="65216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2429320"/>
            <a:ext cx="7308115" cy="2533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3"/>
              </a:lnSpc>
              <a:spcBef>
                <a:spcPct val="0"/>
              </a:spcBef>
            </a:pPr>
            <a:r>
              <a:rPr lang="en-US" sz="4663" b="1">
                <a:solidFill>
                  <a:srgbClr val="004CCF"/>
                </a:solidFill>
                <a:latin typeface="Aileron Bold"/>
                <a:ea typeface="Aileron Bold"/>
                <a:cs typeface="Aileron Bold"/>
                <a:sym typeface="Aileron Bold"/>
              </a:rPr>
              <a:t>EDA and Build Classification Models for Customer Segmentation with PySpark and Spark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356701"/>
            <a:ext cx="2740571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Presented by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71208" y="8262095"/>
            <a:ext cx="6906130" cy="56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1"/>
              </a:lnSpc>
            </a:pPr>
            <a:r>
              <a:rPr lang="en-US" sz="3215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Quynh Lam, Tien Loc, Huu Thang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91839" y="944366"/>
            <a:ext cx="6044792" cy="47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2"/>
              </a:lnSpc>
              <a:spcBef>
                <a:spcPct val="0"/>
              </a:spcBef>
            </a:pPr>
            <a:r>
              <a:rPr lang="en-US" sz="2765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SEMESTER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866505"/>
            <a:ext cx="2740571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Instructor 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71208" y="8771899"/>
            <a:ext cx="6906130" cy="56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1"/>
              </a:lnSpc>
            </a:pPr>
            <a:r>
              <a:rPr lang="en-US" sz="3215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Ho Nhut Minh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9371956"/>
            <a:ext cx="2740571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Class :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71208" y="9286231"/>
            <a:ext cx="6906130" cy="56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1"/>
              </a:lnSpc>
            </a:pPr>
            <a:r>
              <a:rPr lang="en-US" sz="3215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DT2307L-NK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12777" r="-9579" b="-248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1849" y="7006156"/>
            <a:ext cx="18449849" cy="3280844"/>
            <a:chOff x="0" y="0"/>
            <a:chExt cx="4859220" cy="8640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20" cy="864091"/>
            </a:xfrm>
            <a:custGeom>
              <a:avLst/>
              <a:gdLst/>
              <a:ahLst/>
              <a:cxnLst/>
              <a:rect l="l" t="t" r="r" b="b"/>
              <a:pathLst>
                <a:path w="4859220" h="864091">
                  <a:moveTo>
                    <a:pt x="0" y="0"/>
                  </a:moveTo>
                  <a:lnTo>
                    <a:pt x="4859220" y="0"/>
                  </a:lnTo>
                  <a:lnTo>
                    <a:pt x="4859220" y="864091"/>
                  </a:lnTo>
                  <a:lnTo>
                    <a:pt x="0" y="864091"/>
                  </a:ln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59220" cy="911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347671"/>
            <a:ext cx="9771487" cy="6072554"/>
            <a:chOff x="0" y="0"/>
            <a:chExt cx="3724951" cy="2314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24951" cy="2314895"/>
            </a:xfrm>
            <a:custGeom>
              <a:avLst/>
              <a:gdLst/>
              <a:ahLst/>
              <a:cxnLst/>
              <a:rect l="l" t="t" r="r" b="b"/>
              <a:pathLst>
                <a:path w="3724951" h="2314895">
                  <a:moveTo>
                    <a:pt x="31692" y="0"/>
                  </a:moveTo>
                  <a:lnTo>
                    <a:pt x="3693259" y="0"/>
                  </a:lnTo>
                  <a:cubicBezTo>
                    <a:pt x="3710762" y="0"/>
                    <a:pt x="3724951" y="14189"/>
                    <a:pt x="3724951" y="31692"/>
                  </a:cubicBezTo>
                  <a:lnTo>
                    <a:pt x="3724951" y="2283203"/>
                  </a:lnTo>
                  <a:cubicBezTo>
                    <a:pt x="3724951" y="2300706"/>
                    <a:pt x="3710762" y="2314895"/>
                    <a:pt x="3693259" y="2314895"/>
                  </a:cubicBezTo>
                  <a:lnTo>
                    <a:pt x="31692" y="2314895"/>
                  </a:lnTo>
                  <a:cubicBezTo>
                    <a:pt x="14189" y="2314895"/>
                    <a:pt x="0" y="2300706"/>
                    <a:pt x="0" y="2283203"/>
                  </a:cubicBezTo>
                  <a:lnTo>
                    <a:pt x="0" y="31692"/>
                  </a:lnTo>
                  <a:cubicBezTo>
                    <a:pt x="0" y="14189"/>
                    <a:pt x="14189" y="0"/>
                    <a:pt x="31692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724951" cy="2362520"/>
            </a:xfrm>
            <a:prstGeom prst="rect">
              <a:avLst/>
            </a:prstGeom>
          </p:spPr>
          <p:txBody>
            <a:bodyPr lIns="35098" tIns="35098" rIns="35098" bIns="35098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50965" y="3378831"/>
            <a:ext cx="6008335" cy="6072554"/>
            <a:chOff x="0" y="0"/>
            <a:chExt cx="2290415" cy="23148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90415" cy="2314895"/>
            </a:xfrm>
            <a:custGeom>
              <a:avLst/>
              <a:gdLst/>
              <a:ahLst/>
              <a:cxnLst/>
              <a:rect l="l" t="t" r="r" b="b"/>
              <a:pathLst>
                <a:path w="2290415" h="2314895">
                  <a:moveTo>
                    <a:pt x="51541" y="0"/>
                  </a:moveTo>
                  <a:lnTo>
                    <a:pt x="2238873" y="0"/>
                  </a:lnTo>
                  <a:cubicBezTo>
                    <a:pt x="2252543" y="0"/>
                    <a:pt x="2265653" y="5430"/>
                    <a:pt x="2275319" y="15096"/>
                  </a:cubicBezTo>
                  <a:cubicBezTo>
                    <a:pt x="2284984" y="24762"/>
                    <a:pt x="2290415" y="37872"/>
                    <a:pt x="2290415" y="51541"/>
                  </a:cubicBezTo>
                  <a:lnTo>
                    <a:pt x="2290415" y="2263354"/>
                  </a:lnTo>
                  <a:cubicBezTo>
                    <a:pt x="2290415" y="2277024"/>
                    <a:pt x="2284984" y="2290133"/>
                    <a:pt x="2275319" y="2299799"/>
                  </a:cubicBezTo>
                  <a:cubicBezTo>
                    <a:pt x="2265653" y="2309465"/>
                    <a:pt x="2252543" y="2314895"/>
                    <a:pt x="2238873" y="2314895"/>
                  </a:cubicBezTo>
                  <a:lnTo>
                    <a:pt x="51541" y="2314895"/>
                  </a:lnTo>
                  <a:cubicBezTo>
                    <a:pt x="37872" y="2314895"/>
                    <a:pt x="24762" y="2309465"/>
                    <a:pt x="15096" y="2299799"/>
                  </a:cubicBezTo>
                  <a:cubicBezTo>
                    <a:pt x="5430" y="2290133"/>
                    <a:pt x="0" y="2277024"/>
                    <a:pt x="0" y="2263354"/>
                  </a:cubicBezTo>
                  <a:lnTo>
                    <a:pt x="0" y="51541"/>
                  </a:lnTo>
                  <a:cubicBezTo>
                    <a:pt x="0" y="37872"/>
                    <a:pt x="5430" y="24762"/>
                    <a:pt x="15096" y="15096"/>
                  </a:cubicBezTo>
                  <a:cubicBezTo>
                    <a:pt x="24762" y="5430"/>
                    <a:pt x="37872" y="0"/>
                    <a:pt x="51541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90415" cy="2362520"/>
            </a:xfrm>
            <a:prstGeom prst="rect">
              <a:avLst/>
            </a:prstGeom>
          </p:spPr>
          <p:txBody>
            <a:bodyPr lIns="35098" tIns="35098" rIns="35098" bIns="35098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5292291">
            <a:off x="7409414" y="-1998490"/>
            <a:ext cx="4738170" cy="4228816"/>
          </a:xfrm>
          <a:custGeom>
            <a:avLst/>
            <a:gdLst/>
            <a:ahLst/>
            <a:cxnLst/>
            <a:rect l="l" t="t" r="r" b="b"/>
            <a:pathLst>
              <a:path w="4738170" h="4228816">
                <a:moveTo>
                  <a:pt x="0" y="0"/>
                </a:moveTo>
                <a:lnTo>
                  <a:pt x="4738170" y="0"/>
                </a:lnTo>
                <a:lnTo>
                  <a:pt x="4738170" y="4228816"/>
                </a:lnTo>
                <a:lnTo>
                  <a:pt x="0" y="4228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8001602" y="-23627"/>
            <a:ext cx="5143199" cy="2571600"/>
            <a:chOff x="0" y="0"/>
            <a:chExt cx="6350000" cy="3175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5"/>
              <a:stretch>
                <a:fillRect t="-21500" b="-215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44801" y="-23627"/>
            <a:ext cx="5143199" cy="2571600"/>
            <a:chOff x="0" y="0"/>
            <a:chExt cx="6350000" cy="3175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6"/>
              <a:stretch>
                <a:fillRect t="-16750" b="-167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24420" y="3959441"/>
            <a:ext cx="9180046" cy="4911333"/>
          </a:xfrm>
          <a:custGeom>
            <a:avLst/>
            <a:gdLst/>
            <a:ahLst/>
            <a:cxnLst/>
            <a:rect l="l" t="t" r="r" b="b"/>
            <a:pathLst>
              <a:path w="9180046" h="4911333">
                <a:moveTo>
                  <a:pt x="0" y="0"/>
                </a:moveTo>
                <a:lnTo>
                  <a:pt x="9180047" y="0"/>
                </a:lnTo>
                <a:lnTo>
                  <a:pt x="9180047" y="4911333"/>
                </a:lnTo>
                <a:lnTo>
                  <a:pt x="0" y="4911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9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09694" y="2370729"/>
            <a:ext cx="6753342" cy="72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r>
              <a:rPr lang="en-US" sz="51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Invoice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37129" y="3607123"/>
            <a:ext cx="7180777" cy="53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8"/>
              </a:lnSpc>
            </a:pPr>
            <a:r>
              <a:rPr lang="en-US" sz="307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I</a:t>
            </a:r>
            <a:r>
              <a:rPr lang="en-US" sz="3070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nsight: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44047" y="4595974"/>
            <a:ext cx="5622171" cy="427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098" lvl="1" indent="-291549" algn="l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Transactions increase sharply in Q4, likely due to year-end shopping.</a:t>
            </a:r>
          </a:p>
          <a:p>
            <a:pPr marL="583098" lvl="1" indent="-291549" algn="l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Canceled invoices remain stable, indicating transaction consistency.</a:t>
            </a:r>
          </a:p>
          <a:p>
            <a:pPr marL="583098" lvl="1" indent="-291549" algn="l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The decline in December, possibly due to seasonal factors or sales policies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9694" y="954688"/>
            <a:ext cx="6753342" cy="84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62"/>
              </a:lnSpc>
              <a:spcBef>
                <a:spcPct val="0"/>
              </a:spcBef>
            </a:pPr>
            <a:r>
              <a:rPr lang="en-US" sz="60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EDA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12777" r="-9579" b="-248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1849" y="7006156"/>
            <a:ext cx="18449849" cy="3280844"/>
            <a:chOff x="0" y="0"/>
            <a:chExt cx="4859220" cy="8640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20" cy="864091"/>
            </a:xfrm>
            <a:custGeom>
              <a:avLst/>
              <a:gdLst/>
              <a:ahLst/>
              <a:cxnLst/>
              <a:rect l="l" t="t" r="r" b="b"/>
              <a:pathLst>
                <a:path w="4859220" h="864091">
                  <a:moveTo>
                    <a:pt x="0" y="0"/>
                  </a:moveTo>
                  <a:lnTo>
                    <a:pt x="4859220" y="0"/>
                  </a:lnTo>
                  <a:lnTo>
                    <a:pt x="4859220" y="864091"/>
                  </a:lnTo>
                  <a:lnTo>
                    <a:pt x="0" y="864091"/>
                  </a:ln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59220" cy="911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347671"/>
            <a:ext cx="9771487" cy="6072554"/>
            <a:chOff x="0" y="0"/>
            <a:chExt cx="3724951" cy="2314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24951" cy="2314895"/>
            </a:xfrm>
            <a:custGeom>
              <a:avLst/>
              <a:gdLst/>
              <a:ahLst/>
              <a:cxnLst/>
              <a:rect l="l" t="t" r="r" b="b"/>
              <a:pathLst>
                <a:path w="3724951" h="2314895">
                  <a:moveTo>
                    <a:pt x="31692" y="0"/>
                  </a:moveTo>
                  <a:lnTo>
                    <a:pt x="3693259" y="0"/>
                  </a:lnTo>
                  <a:cubicBezTo>
                    <a:pt x="3710762" y="0"/>
                    <a:pt x="3724951" y="14189"/>
                    <a:pt x="3724951" y="31692"/>
                  </a:cubicBezTo>
                  <a:lnTo>
                    <a:pt x="3724951" y="2283203"/>
                  </a:lnTo>
                  <a:cubicBezTo>
                    <a:pt x="3724951" y="2300706"/>
                    <a:pt x="3710762" y="2314895"/>
                    <a:pt x="3693259" y="2314895"/>
                  </a:cubicBezTo>
                  <a:lnTo>
                    <a:pt x="31692" y="2314895"/>
                  </a:lnTo>
                  <a:cubicBezTo>
                    <a:pt x="14189" y="2314895"/>
                    <a:pt x="0" y="2300706"/>
                    <a:pt x="0" y="2283203"/>
                  </a:cubicBezTo>
                  <a:lnTo>
                    <a:pt x="0" y="31692"/>
                  </a:lnTo>
                  <a:cubicBezTo>
                    <a:pt x="0" y="14189"/>
                    <a:pt x="14189" y="0"/>
                    <a:pt x="31692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724951" cy="2362520"/>
            </a:xfrm>
            <a:prstGeom prst="rect">
              <a:avLst/>
            </a:prstGeom>
          </p:spPr>
          <p:txBody>
            <a:bodyPr lIns="35098" tIns="35098" rIns="35098" bIns="35098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50965" y="3378831"/>
            <a:ext cx="6008335" cy="6072554"/>
            <a:chOff x="0" y="0"/>
            <a:chExt cx="2290415" cy="23148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90415" cy="2314895"/>
            </a:xfrm>
            <a:custGeom>
              <a:avLst/>
              <a:gdLst/>
              <a:ahLst/>
              <a:cxnLst/>
              <a:rect l="l" t="t" r="r" b="b"/>
              <a:pathLst>
                <a:path w="2290415" h="2314895">
                  <a:moveTo>
                    <a:pt x="51541" y="0"/>
                  </a:moveTo>
                  <a:lnTo>
                    <a:pt x="2238873" y="0"/>
                  </a:lnTo>
                  <a:cubicBezTo>
                    <a:pt x="2252543" y="0"/>
                    <a:pt x="2265653" y="5430"/>
                    <a:pt x="2275319" y="15096"/>
                  </a:cubicBezTo>
                  <a:cubicBezTo>
                    <a:pt x="2284984" y="24762"/>
                    <a:pt x="2290415" y="37872"/>
                    <a:pt x="2290415" y="51541"/>
                  </a:cubicBezTo>
                  <a:lnTo>
                    <a:pt x="2290415" y="2263354"/>
                  </a:lnTo>
                  <a:cubicBezTo>
                    <a:pt x="2290415" y="2277024"/>
                    <a:pt x="2284984" y="2290133"/>
                    <a:pt x="2275319" y="2299799"/>
                  </a:cubicBezTo>
                  <a:cubicBezTo>
                    <a:pt x="2265653" y="2309465"/>
                    <a:pt x="2252543" y="2314895"/>
                    <a:pt x="2238873" y="2314895"/>
                  </a:cubicBezTo>
                  <a:lnTo>
                    <a:pt x="51541" y="2314895"/>
                  </a:lnTo>
                  <a:cubicBezTo>
                    <a:pt x="37872" y="2314895"/>
                    <a:pt x="24762" y="2309465"/>
                    <a:pt x="15096" y="2299799"/>
                  </a:cubicBezTo>
                  <a:cubicBezTo>
                    <a:pt x="5430" y="2290133"/>
                    <a:pt x="0" y="2277024"/>
                    <a:pt x="0" y="2263354"/>
                  </a:cubicBezTo>
                  <a:lnTo>
                    <a:pt x="0" y="51541"/>
                  </a:lnTo>
                  <a:cubicBezTo>
                    <a:pt x="0" y="37872"/>
                    <a:pt x="5430" y="24762"/>
                    <a:pt x="15096" y="15096"/>
                  </a:cubicBezTo>
                  <a:cubicBezTo>
                    <a:pt x="24762" y="5430"/>
                    <a:pt x="37872" y="0"/>
                    <a:pt x="51541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90415" cy="2362520"/>
            </a:xfrm>
            <a:prstGeom prst="rect">
              <a:avLst/>
            </a:prstGeom>
          </p:spPr>
          <p:txBody>
            <a:bodyPr lIns="35098" tIns="35098" rIns="35098" bIns="35098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5292291">
            <a:off x="7409414" y="-1998490"/>
            <a:ext cx="4738170" cy="4228816"/>
          </a:xfrm>
          <a:custGeom>
            <a:avLst/>
            <a:gdLst/>
            <a:ahLst/>
            <a:cxnLst/>
            <a:rect l="l" t="t" r="r" b="b"/>
            <a:pathLst>
              <a:path w="4738170" h="4228816">
                <a:moveTo>
                  <a:pt x="0" y="0"/>
                </a:moveTo>
                <a:lnTo>
                  <a:pt x="4738170" y="0"/>
                </a:lnTo>
                <a:lnTo>
                  <a:pt x="4738170" y="4228816"/>
                </a:lnTo>
                <a:lnTo>
                  <a:pt x="0" y="4228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8001602" y="-23627"/>
            <a:ext cx="5143199" cy="2571600"/>
            <a:chOff x="0" y="0"/>
            <a:chExt cx="6350000" cy="3175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5"/>
              <a:stretch>
                <a:fillRect t="-21500" b="-215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44801" y="-23627"/>
            <a:ext cx="5143199" cy="2571600"/>
            <a:chOff x="0" y="0"/>
            <a:chExt cx="6350000" cy="3175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6"/>
              <a:stretch>
                <a:fillRect t="-16750" b="-167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35594" y="3450827"/>
            <a:ext cx="8757699" cy="5807473"/>
          </a:xfrm>
          <a:custGeom>
            <a:avLst/>
            <a:gdLst/>
            <a:ahLst/>
            <a:cxnLst/>
            <a:rect l="l" t="t" r="r" b="b"/>
            <a:pathLst>
              <a:path w="8757699" h="5807473">
                <a:moveTo>
                  <a:pt x="0" y="0"/>
                </a:moveTo>
                <a:lnTo>
                  <a:pt x="8757699" y="0"/>
                </a:lnTo>
                <a:lnTo>
                  <a:pt x="8757699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0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09694" y="2370729"/>
            <a:ext cx="6753342" cy="72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r>
              <a:rPr lang="en-US" sz="51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Country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37129" y="3607123"/>
            <a:ext cx="7180777" cy="53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8"/>
              </a:lnSpc>
            </a:pPr>
            <a:r>
              <a:rPr lang="en-US" sz="307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I</a:t>
            </a:r>
            <a:r>
              <a:rPr lang="en-US" sz="3070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nsight: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44047" y="4902963"/>
            <a:ext cx="5622171" cy="284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098" lvl="1" indent="-291549" algn="l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The business mainly serves the UK, with minimal presence elsewhere</a:t>
            </a:r>
          </a:p>
          <a:p>
            <a:pPr marL="583098" lvl="1" indent="-291549" algn="l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Expanding internationally requires a targeted customer strategy.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9694" y="954688"/>
            <a:ext cx="6753342" cy="84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62"/>
              </a:lnSpc>
              <a:spcBef>
                <a:spcPct val="0"/>
              </a:spcBef>
            </a:pPr>
            <a:r>
              <a:rPr lang="en-US" sz="60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EDA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12777" r="-9579" b="-248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1849" y="7006156"/>
            <a:ext cx="18449849" cy="3280844"/>
            <a:chOff x="0" y="0"/>
            <a:chExt cx="4859220" cy="8640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20" cy="864091"/>
            </a:xfrm>
            <a:custGeom>
              <a:avLst/>
              <a:gdLst/>
              <a:ahLst/>
              <a:cxnLst/>
              <a:rect l="l" t="t" r="r" b="b"/>
              <a:pathLst>
                <a:path w="4859220" h="864091">
                  <a:moveTo>
                    <a:pt x="0" y="0"/>
                  </a:moveTo>
                  <a:lnTo>
                    <a:pt x="4859220" y="0"/>
                  </a:lnTo>
                  <a:lnTo>
                    <a:pt x="4859220" y="864091"/>
                  </a:lnTo>
                  <a:lnTo>
                    <a:pt x="0" y="864091"/>
                  </a:ln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59220" cy="911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347671"/>
            <a:ext cx="9771487" cy="6072554"/>
            <a:chOff x="0" y="0"/>
            <a:chExt cx="3724951" cy="2314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24951" cy="2314895"/>
            </a:xfrm>
            <a:custGeom>
              <a:avLst/>
              <a:gdLst/>
              <a:ahLst/>
              <a:cxnLst/>
              <a:rect l="l" t="t" r="r" b="b"/>
              <a:pathLst>
                <a:path w="3724951" h="2314895">
                  <a:moveTo>
                    <a:pt x="31692" y="0"/>
                  </a:moveTo>
                  <a:lnTo>
                    <a:pt x="3693259" y="0"/>
                  </a:lnTo>
                  <a:cubicBezTo>
                    <a:pt x="3710762" y="0"/>
                    <a:pt x="3724951" y="14189"/>
                    <a:pt x="3724951" y="31692"/>
                  </a:cubicBezTo>
                  <a:lnTo>
                    <a:pt x="3724951" y="2283203"/>
                  </a:lnTo>
                  <a:cubicBezTo>
                    <a:pt x="3724951" y="2300706"/>
                    <a:pt x="3710762" y="2314895"/>
                    <a:pt x="3693259" y="2314895"/>
                  </a:cubicBezTo>
                  <a:lnTo>
                    <a:pt x="31692" y="2314895"/>
                  </a:lnTo>
                  <a:cubicBezTo>
                    <a:pt x="14189" y="2314895"/>
                    <a:pt x="0" y="2300706"/>
                    <a:pt x="0" y="2283203"/>
                  </a:cubicBezTo>
                  <a:lnTo>
                    <a:pt x="0" y="31692"/>
                  </a:lnTo>
                  <a:cubicBezTo>
                    <a:pt x="0" y="14189"/>
                    <a:pt x="14189" y="0"/>
                    <a:pt x="31692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724951" cy="2362520"/>
            </a:xfrm>
            <a:prstGeom prst="rect">
              <a:avLst/>
            </a:prstGeom>
          </p:spPr>
          <p:txBody>
            <a:bodyPr lIns="35098" tIns="35098" rIns="35098" bIns="35098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50965" y="3378831"/>
            <a:ext cx="6008335" cy="6072554"/>
            <a:chOff x="0" y="0"/>
            <a:chExt cx="2290415" cy="23148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90415" cy="2314895"/>
            </a:xfrm>
            <a:custGeom>
              <a:avLst/>
              <a:gdLst/>
              <a:ahLst/>
              <a:cxnLst/>
              <a:rect l="l" t="t" r="r" b="b"/>
              <a:pathLst>
                <a:path w="2290415" h="2314895">
                  <a:moveTo>
                    <a:pt x="51541" y="0"/>
                  </a:moveTo>
                  <a:lnTo>
                    <a:pt x="2238873" y="0"/>
                  </a:lnTo>
                  <a:cubicBezTo>
                    <a:pt x="2252543" y="0"/>
                    <a:pt x="2265653" y="5430"/>
                    <a:pt x="2275319" y="15096"/>
                  </a:cubicBezTo>
                  <a:cubicBezTo>
                    <a:pt x="2284984" y="24762"/>
                    <a:pt x="2290415" y="37872"/>
                    <a:pt x="2290415" y="51541"/>
                  </a:cubicBezTo>
                  <a:lnTo>
                    <a:pt x="2290415" y="2263354"/>
                  </a:lnTo>
                  <a:cubicBezTo>
                    <a:pt x="2290415" y="2277024"/>
                    <a:pt x="2284984" y="2290133"/>
                    <a:pt x="2275319" y="2299799"/>
                  </a:cubicBezTo>
                  <a:cubicBezTo>
                    <a:pt x="2265653" y="2309465"/>
                    <a:pt x="2252543" y="2314895"/>
                    <a:pt x="2238873" y="2314895"/>
                  </a:cubicBezTo>
                  <a:lnTo>
                    <a:pt x="51541" y="2314895"/>
                  </a:lnTo>
                  <a:cubicBezTo>
                    <a:pt x="37872" y="2314895"/>
                    <a:pt x="24762" y="2309465"/>
                    <a:pt x="15096" y="2299799"/>
                  </a:cubicBezTo>
                  <a:cubicBezTo>
                    <a:pt x="5430" y="2290133"/>
                    <a:pt x="0" y="2277024"/>
                    <a:pt x="0" y="2263354"/>
                  </a:cubicBezTo>
                  <a:lnTo>
                    <a:pt x="0" y="51541"/>
                  </a:lnTo>
                  <a:cubicBezTo>
                    <a:pt x="0" y="37872"/>
                    <a:pt x="5430" y="24762"/>
                    <a:pt x="15096" y="15096"/>
                  </a:cubicBezTo>
                  <a:cubicBezTo>
                    <a:pt x="24762" y="5430"/>
                    <a:pt x="37872" y="0"/>
                    <a:pt x="51541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90415" cy="2362520"/>
            </a:xfrm>
            <a:prstGeom prst="rect">
              <a:avLst/>
            </a:prstGeom>
          </p:spPr>
          <p:txBody>
            <a:bodyPr lIns="35098" tIns="35098" rIns="35098" bIns="35098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5292291">
            <a:off x="7409414" y="-1998490"/>
            <a:ext cx="4738170" cy="4228816"/>
          </a:xfrm>
          <a:custGeom>
            <a:avLst/>
            <a:gdLst/>
            <a:ahLst/>
            <a:cxnLst/>
            <a:rect l="l" t="t" r="r" b="b"/>
            <a:pathLst>
              <a:path w="4738170" h="4228816">
                <a:moveTo>
                  <a:pt x="0" y="0"/>
                </a:moveTo>
                <a:lnTo>
                  <a:pt x="4738170" y="0"/>
                </a:lnTo>
                <a:lnTo>
                  <a:pt x="4738170" y="4228816"/>
                </a:lnTo>
                <a:lnTo>
                  <a:pt x="0" y="4228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8001602" y="-23627"/>
            <a:ext cx="5143199" cy="2571600"/>
            <a:chOff x="0" y="0"/>
            <a:chExt cx="6350000" cy="3175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5"/>
              <a:stretch>
                <a:fillRect t="-21500" b="-215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44801" y="-23627"/>
            <a:ext cx="5143199" cy="2571600"/>
            <a:chOff x="0" y="0"/>
            <a:chExt cx="6350000" cy="3175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6"/>
              <a:stretch>
                <a:fillRect t="-16750" b="-167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36012" y="3620536"/>
            <a:ext cx="8356863" cy="5637764"/>
          </a:xfrm>
          <a:custGeom>
            <a:avLst/>
            <a:gdLst/>
            <a:ahLst/>
            <a:cxnLst/>
            <a:rect l="l" t="t" r="r" b="b"/>
            <a:pathLst>
              <a:path w="8356863" h="5637764">
                <a:moveTo>
                  <a:pt x="0" y="0"/>
                </a:moveTo>
                <a:lnTo>
                  <a:pt x="8356863" y="0"/>
                </a:lnTo>
                <a:lnTo>
                  <a:pt x="8356863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09694" y="2370729"/>
            <a:ext cx="6753342" cy="72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r>
              <a:rPr lang="en-US" sz="51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Revenue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37129" y="3607123"/>
            <a:ext cx="7180777" cy="53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8"/>
              </a:lnSpc>
            </a:pPr>
            <a:r>
              <a:rPr lang="en-US" sz="307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I</a:t>
            </a:r>
            <a:r>
              <a:rPr lang="en-US" sz="3070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nsight: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44047" y="5112605"/>
            <a:ext cx="5622171" cy="189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098" lvl="1" indent="-291549" algn="l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Domestic revenue dominates (~7 millions)</a:t>
            </a:r>
          </a:p>
          <a:p>
            <a:pPr marL="583098" lvl="1" indent="-291549" algn="l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International revenue is still low (~1.5 millions)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9694" y="954688"/>
            <a:ext cx="6753342" cy="84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62"/>
              </a:lnSpc>
              <a:spcBef>
                <a:spcPct val="0"/>
              </a:spcBef>
            </a:pPr>
            <a:r>
              <a:rPr lang="en-US" sz="60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EDA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12777" r="-9579" b="-248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1849" y="7006156"/>
            <a:ext cx="18449849" cy="3280844"/>
            <a:chOff x="0" y="0"/>
            <a:chExt cx="4859220" cy="8640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20" cy="864091"/>
            </a:xfrm>
            <a:custGeom>
              <a:avLst/>
              <a:gdLst/>
              <a:ahLst/>
              <a:cxnLst/>
              <a:rect l="l" t="t" r="r" b="b"/>
              <a:pathLst>
                <a:path w="4859220" h="864091">
                  <a:moveTo>
                    <a:pt x="0" y="0"/>
                  </a:moveTo>
                  <a:lnTo>
                    <a:pt x="4859220" y="0"/>
                  </a:lnTo>
                  <a:lnTo>
                    <a:pt x="4859220" y="864091"/>
                  </a:lnTo>
                  <a:lnTo>
                    <a:pt x="0" y="864091"/>
                  </a:ln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59220" cy="911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292291">
            <a:off x="7409414" y="-1998490"/>
            <a:ext cx="4738170" cy="4228816"/>
          </a:xfrm>
          <a:custGeom>
            <a:avLst/>
            <a:gdLst/>
            <a:ahLst/>
            <a:cxnLst/>
            <a:rect l="l" t="t" r="r" b="b"/>
            <a:pathLst>
              <a:path w="4738170" h="4228816">
                <a:moveTo>
                  <a:pt x="0" y="0"/>
                </a:moveTo>
                <a:lnTo>
                  <a:pt x="4738170" y="0"/>
                </a:lnTo>
                <a:lnTo>
                  <a:pt x="4738170" y="4228816"/>
                </a:lnTo>
                <a:lnTo>
                  <a:pt x="0" y="4228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001602" y="-23627"/>
            <a:ext cx="5143199" cy="2571600"/>
            <a:chOff x="0" y="0"/>
            <a:chExt cx="6350000" cy="317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5"/>
              <a:stretch>
                <a:fillRect t="-21500" b="-215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144801" y="-23627"/>
            <a:ext cx="5143199" cy="2571600"/>
            <a:chOff x="0" y="0"/>
            <a:chExt cx="6350000" cy="3175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6"/>
              <a:stretch>
                <a:fillRect t="-16750" b="-167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400976" y="4671390"/>
            <a:ext cx="17486048" cy="5114669"/>
          </a:xfrm>
          <a:custGeom>
            <a:avLst/>
            <a:gdLst/>
            <a:ahLst/>
            <a:cxnLst/>
            <a:rect l="l" t="t" r="r" b="b"/>
            <a:pathLst>
              <a:path w="17486048" h="5114669">
                <a:moveTo>
                  <a:pt x="0" y="0"/>
                </a:moveTo>
                <a:lnTo>
                  <a:pt x="17486048" y="0"/>
                </a:lnTo>
                <a:lnTo>
                  <a:pt x="17486048" y="5114669"/>
                </a:lnTo>
                <a:lnTo>
                  <a:pt x="0" y="5114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409694" y="2370729"/>
            <a:ext cx="6753342" cy="72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r>
              <a:rPr lang="en-US" sz="51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Product Analysis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9694" y="954688"/>
            <a:ext cx="6753342" cy="84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62"/>
              </a:lnSpc>
              <a:spcBef>
                <a:spcPct val="0"/>
              </a:spcBef>
            </a:pPr>
            <a:r>
              <a:rPr lang="en-US" sz="60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3056" y="3254090"/>
            <a:ext cx="12322417" cy="141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098" lvl="1" indent="-291549" algn="l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Analyze product trends (product type, style)</a:t>
            </a:r>
          </a:p>
          <a:p>
            <a:pPr marL="583098" lvl="1" indent="-291549" algn="l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Optimize product catalog</a:t>
            </a:r>
          </a:p>
          <a:p>
            <a:pPr marL="583098" lvl="1" indent="-291549" algn="l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Pricing and promotion strategy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19239" r="-19959" b="-313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740858">
            <a:off x="-2805050" y="7542511"/>
            <a:ext cx="7446069" cy="7511797"/>
          </a:xfrm>
          <a:custGeom>
            <a:avLst/>
            <a:gdLst/>
            <a:ahLst/>
            <a:cxnLst/>
            <a:rect l="l" t="t" r="r" b="b"/>
            <a:pathLst>
              <a:path w="7446069" h="7511797">
                <a:moveTo>
                  <a:pt x="0" y="0"/>
                </a:moveTo>
                <a:lnTo>
                  <a:pt x="7446069" y="0"/>
                </a:lnTo>
                <a:lnTo>
                  <a:pt x="7446069" y="7511796"/>
                </a:lnTo>
                <a:lnTo>
                  <a:pt x="0" y="751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851169">
            <a:off x="15357483" y="7432386"/>
            <a:ext cx="5861034" cy="5912771"/>
          </a:xfrm>
          <a:custGeom>
            <a:avLst/>
            <a:gdLst/>
            <a:ahLst/>
            <a:cxnLst/>
            <a:rect l="l" t="t" r="r" b="b"/>
            <a:pathLst>
              <a:path w="5861034" h="5912771">
                <a:moveTo>
                  <a:pt x="0" y="0"/>
                </a:moveTo>
                <a:lnTo>
                  <a:pt x="5861034" y="0"/>
                </a:lnTo>
                <a:lnTo>
                  <a:pt x="5861034" y="5912770"/>
                </a:lnTo>
                <a:lnTo>
                  <a:pt x="0" y="5912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66192" y="4570194"/>
            <a:ext cx="4887281" cy="200281"/>
            <a:chOff x="0" y="0"/>
            <a:chExt cx="1287185" cy="527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7185" cy="52749"/>
            </a:xfrm>
            <a:custGeom>
              <a:avLst/>
              <a:gdLst/>
              <a:ahLst/>
              <a:cxnLst/>
              <a:rect l="l" t="t" r="r" b="b"/>
              <a:pathLst>
                <a:path w="1287185" h="52749">
                  <a:moveTo>
                    <a:pt x="26374" y="0"/>
                  </a:moveTo>
                  <a:lnTo>
                    <a:pt x="1260811" y="0"/>
                  </a:lnTo>
                  <a:cubicBezTo>
                    <a:pt x="1275377" y="0"/>
                    <a:pt x="1287185" y="11808"/>
                    <a:pt x="1287185" y="26374"/>
                  </a:cubicBezTo>
                  <a:lnTo>
                    <a:pt x="1287185" y="26374"/>
                  </a:lnTo>
                  <a:cubicBezTo>
                    <a:pt x="1287185" y="33369"/>
                    <a:pt x="1284406" y="40078"/>
                    <a:pt x="1279460" y="45024"/>
                  </a:cubicBezTo>
                  <a:cubicBezTo>
                    <a:pt x="1274514" y="49970"/>
                    <a:pt x="1267806" y="52749"/>
                    <a:pt x="1260811" y="52749"/>
                  </a:cubicBezTo>
                  <a:lnTo>
                    <a:pt x="26374" y="52749"/>
                  </a:lnTo>
                  <a:cubicBezTo>
                    <a:pt x="11808" y="52749"/>
                    <a:pt x="0" y="40941"/>
                    <a:pt x="0" y="26374"/>
                  </a:cubicBezTo>
                  <a:lnTo>
                    <a:pt x="0" y="26374"/>
                  </a:lnTo>
                  <a:cubicBezTo>
                    <a:pt x="0" y="11808"/>
                    <a:pt x="11808" y="0"/>
                    <a:pt x="26374" y="0"/>
                  </a:cubicBez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87185" cy="10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57200" y="6606655"/>
            <a:ext cx="4887281" cy="200281"/>
            <a:chOff x="0" y="0"/>
            <a:chExt cx="1287185" cy="527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7185" cy="52749"/>
            </a:xfrm>
            <a:custGeom>
              <a:avLst/>
              <a:gdLst/>
              <a:ahLst/>
              <a:cxnLst/>
              <a:rect l="l" t="t" r="r" b="b"/>
              <a:pathLst>
                <a:path w="1287185" h="52749">
                  <a:moveTo>
                    <a:pt x="26374" y="0"/>
                  </a:moveTo>
                  <a:lnTo>
                    <a:pt x="1260811" y="0"/>
                  </a:lnTo>
                  <a:cubicBezTo>
                    <a:pt x="1275377" y="0"/>
                    <a:pt x="1287185" y="11808"/>
                    <a:pt x="1287185" y="26374"/>
                  </a:cubicBezTo>
                  <a:lnTo>
                    <a:pt x="1287185" y="26374"/>
                  </a:lnTo>
                  <a:cubicBezTo>
                    <a:pt x="1287185" y="33369"/>
                    <a:pt x="1284406" y="40078"/>
                    <a:pt x="1279460" y="45024"/>
                  </a:cubicBezTo>
                  <a:cubicBezTo>
                    <a:pt x="1274514" y="49970"/>
                    <a:pt x="1267806" y="52749"/>
                    <a:pt x="1260811" y="52749"/>
                  </a:cubicBezTo>
                  <a:lnTo>
                    <a:pt x="26374" y="52749"/>
                  </a:lnTo>
                  <a:cubicBezTo>
                    <a:pt x="11808" y="52749"/>
                    <a:pt x="0" y="40941"/>
                    <a:pt x="0" y="26374"/>
                  </a:cubicBezTo>
                  <a:lnTo>
                    <a:pt x="0" y="26374"/>
                  </a:lnTo>
                  <a:cubicBezTo>
                    <a:pt x="0" y="11808"/>
                    <a:pt x="11808" y="0"/>
                    <a:pt x="26374" y="0"/>
                  </a:cubicBez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87185" cy="10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48208" y="8629426"/>
            <a:ext cx="4887281" cy="200281"/>
            <a:chOff x="0" y="0"/>
            <a:chExt cx="1287185" cy="527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87185" cy="52749"/>
            </a:xfrm>
            <a:custGeom>
              <a:avLst/>
              <a:gdLst/>
              <a:ahLst/>
              <a:cxnLst/>
              <a:rect l="l" t="t" r="r" b="b"/>
              <a:pathLst>
                <a:path w="1287185" h="52749">
                  <a:moveTo>
                    <a:pt x="26374" y="0"/>
                  </a:moveTo>
                  <a:lnTo>
                    <a:pt x="1260811" y="0"/>
                  </a:lnTo>
                  <a:cubicBezTo>
                    <a:pt x="1275377" y="0"/>
                    <a:pt x="1287185" y="11808"/>
                    <a:pt x="1287185" y="26374"/>
                  </a:cubicBezTo>
                  <a:lnTo>
                    <a:pt x="1287185" y="26374"/>
                  </a:lnTo>
                  <a:cubicBezTo>
                    <a:pt x="1287185" y="33369"/>
                    <a:pt x="1284406" y="40078"/>
                    <a:pt x="1279460" y="45024"/>
                  </a:cubicBezTo>
                  <a:cubicBezTo>
                    <a:pt x="1274514" y="49970"/>
                    <a:pt x="1267806" y="52749"/>
                    <a:pt x="1260811" y="52749"/>
                  </a:cubicBezTo>
                  <a:lnTo>
                    <a:pt x="26374" y="52749"/>
                  </a:lnTo>
                  <a:cubicBezTo>
                    <a:pt x="11808" y="52749"/>
                    <a:pt x="0" y="40941"/>
                    <a:pt x="0" y="26374"/>
                  </a:cubicBezTo>
                  <a:lnTo>
                    <a:pt x="0" y="26374"/>
                  </a:lnTo>
                  <a:cubicBezTo>
                    <a:pt x="0" y="11808"/>
                    <a:pt x="11808" y="0"/>
                    <a:pt x="26374" y="0"/>
                  </a:cubicBez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87185" cy="100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375417" y="1772562"/>
            <a:ext cx="6114546" cy="5034374"/>
          </a:xfrm>
          <a:custGeom>
            <a:avLst/>
            <a:gdLst/>
            <a:ahLst/>
            <a:cxnLst/>
            <a:rect l="l" t="t" r="r" b="b"/>
            <a:pathLst>
              <a:path w="6114546" h="5034374">
                <a:moveTo>
                  <a:pt x="0" y="0"/>
                </a:moveTo>
                <a:lnTo>
                  <a:pt x="6114546" y="0"/>
                </a:lnTo>
                <a:lnTo>
                  <a:pt x="6114546" y="5034374"/>
                </a:lnTo>
                <a:lnTo>
                  <a:pt x="0" y="5034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166192" y="3721944"/>
            <a:ext cx="4887281" cy="9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When was the last time that a customer bought the product?</a:t>
            </a:r>
          </a:p>
          <a:p>
            <a:pPr marL="0" lvl="0" indent="0" algn="just">
              <a:lnSpc>
                <a:spcPts val="2512"/>
              </a:lnSpc>
              <a:spcBef>
                <a:spcPct val="0"/>
              </a:spcBef>
            </a:pPr>
            <a:endParaRPr lang="en-US" sz="1794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6192" y="3264163"/>
            <a:ext cx="4834979" cy="89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6"/>
              </a:lnSpc>
            </a:pPr>
            <a:r>
              <a:rPr lang="en-US" sz="2561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Recency (R)</a:t>
            </a:r>
          </a:p>
          <a:p>
            <a:pPr algn="just">
              <a:lnSpc>
                <a:spcPts val="3586"/>
              </a:lnSpc>
            </a:pPr>
            <a:endParaRPr lang="en-US" sz="2561" b="1">
              <a:solidFill>
                <a:srgbClr val="004CC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57200" y="5858546"/>
            <a:ext cx="4756524" cy="9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How frequent the customer buy the product?</a:t>
            </a:r>
          </a:p>
          <a:p>
            <a:pPr marL="0" lvl="0" indent="0" algn="just">
              <a:lnSpc>
                <a:spcPts val="2512"/>
              </a:lnSpc>
              <a:spcBef>
                <a:spcPct val="0"/>
              </a:spcBef>
            </a:pPr>
            <a:endParaRPr lang="en-US" sz="1794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57200" y="5400764"/>
            <a:ext cx="4808827" cy="89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6"/>
              </a:lnSpc>
            </a:pPr>
            <a:r>
              <a:rPr lang="en-US" sz="2561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Frequency (F)</a:t>
            </a:r>
          </a:p>
          <a:p>
            <a:pPr algn="just">
              <a:lnSpc>
                <a:spcPts val="3586"/>
              </a:lnSpc>
            </a:pPr>
            <a:endParaRPr lang="en-US" sz="2561" b="1">
              <a:solidFill>
                <a:srgbClr val="004CC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748208" y="7881028"/>
            <a:ext cx="4756524" cy="9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2"/>
              </a:lnSpc>
            </a:pPr>
            <a:r>
              <a:rPr lang="en-US" sz="1794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How much the customer pay for the product?</a:t>
            </a:r>
          </a:p>
          <a:p>
            <a:pPr marL="0" lvl="0" indent="0" algn="just">
              <a:lnSpc>
                <a:spcPts val="2512"/>
              </a:lnSpc>
              <a:spcBef>
                <a:spcPct val="0"/>
              </a:spcBef>
            </a:pPr>
            <a:endParaRPr lang="en-US" sz="1794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48208" y="7423247"/>
            <a:ext cx="4861130" cy="89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6"/>
              </a:lnSpc>
            </a:pPr>
            <a:r>
              <a:rPr lang="en-US" sz="2561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Monetary (M):</a:t>
            </a:r>
          </a:p>
          <a:p>
            <a:pPr algn="just">
              <a:lnSpc>
                <a:spcPts val="3586"/>
              </a:lnSpc>
            </a:pPr>
            <a:endParaRPr lang="en-US" sz="2561" b="1">
              <a:solidFill>
                <a:srgbClr val="004CC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1806308" y="2244799"/>
            <a:ext cx="6506313" cy="72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597"/>
              </a:lnSpc>
              <a:spcBef>
                <a:spcPct val="0"/>
              </a:spcBef>
            </a:pPr>
            <a:r>
              <a:rPr lang="en-US" sz="5280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RFM Model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5132" y="654458"/>
            <a:ext cx="15261321" cy="71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3"/>
              </a:lnSpc>
              <a:spcBef>
                <a:spcPct val="0"/>
              </a:spcBef>
            </a:pPr>
            <a:r>
              <a:rPr lang="en-US" sz="5135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4. Feature Engineering &amp; Machine Learning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8643" r="-9579" b="-894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1849" y="0"/>
            <a:ext cx="18449849" cy="376261"/>
            <a:chOff x="0" y="0"/>
            <a:chExt cx="4859220" cy="99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20" cy="99098"/>
            </a:xfrm>
            <a:custGeom>
              <a:avLst/>
              <a:gdLst/>
              <a:ahLst/>
              <a:cxnLst/>
              <a:rect l="l" t="t" r="r" b="b"/>
              <a:pathLst>
                <a:path w="4859220" h="99098">
                  <a:moveTo>
                    <a:pt x="0" y="0"/>
                  </a:moveTo>
                  <a:lnTo>
                    <a:pt x="4859220" y="0"/>
                  </a:lnTo>
                  <a:lnTo>
                    <a:pt x="4859220" y="99098"/>
                  </a:lnTo>
                  <a:lnTo>
                    <a:pt x="0" y="99098"/>
                  </a:ln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59220" cy="146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1849" y="9910739"/>
            <a:ext cx="18449849" cy="376261"/>
            <a:chOff x="0" y="0"/>
            <a:chExt cx="4859220" cy="990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59220" cy="99098"/>
            </a:xfrm>
            <a:custGeom>
              <a:avLst/>
              <a:gdLst/>
              <a:ahLst/>
              <a:cxnLst/>
              <a:rect l="l" t="t" r="r" b="b"/>
              <a:pathLst>
                <a:path w="4859220" h="99098">
                  <a:moveTo>
                    <a:pt x="0" y="0"/>
                  </a:moveTo>
                  <a:lnTo>
                    <a:pt x="4859220" y="0"/>
                  </a:lnTo>
                  <a:lnTo>
                    <a:pt x="4859220" y="99098"/>
                  </a:lnTo>
                  <a:lnTo>
                    <a:pt x="0" y="99098"/>
                  </a:ln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59220" cy="146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550812" y="1562821"/>
            <a:ext cx="3703990" cy="1275350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8100000">
            <a:off x="3800432" y="1749953"/>
            <a:ext cx="902531" cy="901087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0919" y="1603779"/>
            <a:ext cx="607159" cy="1193435"/>
            <a:chOff x="0" y="0"/>
            <a:chExt cx="809545" cy="15912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9545" cy="1591246"/>
            </a:xfrm>
            <a:custGeom>
              <a:avLst/>
              <a:gdLst/>
              <a:ahLst/>
              <a:cxnLst/>
              <a:rect l="l" t="t" r="r" b="b"/>
              <a:pathLst>
                <a:path w="809545" h="1591246">
                  <a:moveTo>
                    <a:pt x="0" y="0"/>
                  </a:moveTo>
                  <a:lnTo>
                    <a:pt x="809545" y="0"/>
                  </a:lnTo>
                  <a:lnTo>
                    <a:pt x="809545" y="1591246"/>
                  </a:lnTo>
                  <a:lnTo>
                    <a:pt x="0" y="1591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48280" r="-4828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5191" y="487794"/>
              <a:ext cx="599163" cy="587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56"/>
                </a:lnSpc>
                <a:spcBef>
                  <a:spcPct val="0"/>
                </a:spcBef>
              </a:pPr>
              <a:r>
                <a:rPr lang="en-US" sz="2791" b="1">
                  <a:solidFill>
                    <a:srgbClr val="2C92D5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01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190225" y="1684505"/>
            <a:ext cx="10364547" cy="3847838"/>
          </a:xfrm>
          <a:custGeom>
            <a:avLst/>
            <a:gdLst/>
            <a:ahLst/>
            <a:cxnLst/>
            <a:rect l="l" t="t" r="r" b="b"/>
            <a:pathLst>
              <a:path w="10364547" h="3847838">
                <a:moveTo>
                  <a:pt x="0" y="0"/>
                </a:moveTo>
                <a:lnTo>
                  <a:pt x="10364547" y="0"/>
                </a:lnTo>
                <a:lnTo>
                  <a:pt x="10364547" y="3847838"/>
                </a:lnTo>
                <a:lnTo>
                  <a:pt x="0" y="38478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550812" y="5621221"/>
            <a:ext cx="10694141" cy="3943464"/>
          </a:xfrm>
          <a:custGeom>
            <a:avLst/>
            <a:gdLst/>
            <a:ahLst/>
            <a:cxnLst/>
            <a:rect l="l" t="t" r="r" b="b"/>
            <a:pathLst>
              <a:path w="10694141" h="3943464">
                <a:moveTo>
                  <a:pt x="0" y="0"/>
                </a:moveTo>
                <a:lnTo>
                  <a:pt x="10694141" y="0"/>
                </a:lnTo>
                <a:lnTo>
                  <a:pt x="10694141" y="3943465"/>
                </a:lnTo>
                <a:lnTo>
                  <a:pt x="0" y="3943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8896464">
            <a:off x="11453690" y="6296524"/>
            <a:ext cx="2184983" cy="1414777"/>
          </a:xfrm>
          <a:custGeom>
            <a:avLst/>
            <a:gdLst/>
            <a:ahLst/>
            <a:cxnLst/>
            <a:rect l="l" t="t" r="r" b="b"/>
            <a:pathLst>
              <a:path w="2184983" h="1414777">
                <a:moveTo>
                  <a:pt x="0" y="0"/>
                </a:moveTo>
                <a:lnTo>
                  <a:pt x="2184984" y="0"/>
                </a:lnTo>
                <a:lnTo>
                  <a:pt x="2184984" y="1414777"/>
                </a:lnTo>
                <a:lnTo>
                  <a:pt x="0" y="1414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-1737470" y="706270"/>
            <a:ext cx="10282100" cy="72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597"/>
              </a:lnSpc>
              <a:spcBef>
                <a:spcPct val="0"/>
              </a:spcBef>
            </a:pPr>
            <a:r>
              <a:rPr lang="en-US" sz="5280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Machine Learning Model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45916" y="1871458"/>
            <a:ext cx="2508886" cy="6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0"/>
              </a:lnSpc>
              <a:spcBef>
                <a:spcPct val="0"/>
              </a:spcBef>
            </a:pPr>
            <a:r>
              <a:rPr lang="en-US" sz="2015" b="1" spc="7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DATA TRANSFORMING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80919" y="3441617"/>
            <a:ext cx="5016964" cy="1217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429" lvl="1" indent="-251214" algn="l">
              <a:lnSpc>
                <a:spcPts val="3257"/>
              </a:lnSpc>
              <a:buFont typeface="Arial"/>
              <a:buChar char="•"/>
            </a:pPr>
            <a:r>
              <a:rPr lang="en-US" sz="2327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Right-skewed (Skewness &gt; 0)</a:t>
            </a:r>
          </a:p>
          <a:p>
            <a:pPr marL="502429" lvl="1" indent="-251214" algn="l">
              <a:lnSpc>
                <a:spcPts val="3257"/>
              </a:lnSpc>
              <a:buFont typeface="Arial"/>
              <a:buChar char="•"/>
            </a:pPr>
            <a:r>
              <a:rPr lang="en-US" sz="2327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To achieve a more </a:t>
            </a:r>
            <a:r>
              <a:rPr lang="en-US" sz="2327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normal distribution,</a:t>
            </a:r>
            <a:r>
              <a:rPr lang="en-US" sz="2327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 transform by Log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8643" r="-9579" b="-894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1849" y="0"/>
            <a:ext cx="18449849" cy="376261"/>
            <a:chOff x="0" y="0"/>
            <a:chExt cx="4859220" cy="99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20" cy="99098"/>
            </a:xfrm>
            <a:custGeom>
              <a:avLst/>
              <a:gdLst/>
              <a:ahLst/>
              <a:cxnLst/>
              <a:rect l="l" t="t" r="r" b="b"/>
              <a:pathLst>
                <a:path w="4859220" h="99098">
                  <a:moveTo>
                    <a:pt x="0" y="0"/>
                  </a:moveTo>
                  <a:lnTo>
                    <a:pt x="4859220" y="0"/>
                  </a:lnTo>
                  <a:lnTo>
                    <a:pt x="4859220" y="99098"/>
                  </a:lnTo>
                  <a:lnTo>
                    <a:pt x="0" y="99098"/>
                  </a:ln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59220" cy="146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1849" y="9910739"/>
            <a:ext cx="18449849" cy="376261"/>
            <a:chOff x="0" y="0"/>
            <a:chExt cx="4859220" cy="990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59220" cy="99098"/>
            </a:xfrm>
            <a:custGeom>
              <a:avLst/>
              <a:gdLst/>
              <a:ahLst/>
              <a:cxnLst/>
              <a:rect l="l" t="t" r="r" b="b"/>
              <a:pathLst>
                <a:path w="4859220" h="99098">
                  <a:moveTo>
                    <a:pt x="0" y="0"/>
                  </a:moveTo>
                  <a:lnTo>
                    <a:pt x="4859220" y="0"/>
                  </a:lnTo>
                  <a:lnTo>
                    <a:pt x="4859220" y="99098"/>
                  </a:lnTo>
                  <a:lnTo>
                    <a:pt x="0" y="99098"/>
                  </a:ln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59220" cy="146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550812" y="1562821"/>
            <a:ext cx="3703990" cy="1275350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8100000">
            <a:off x="3800432" y="1749953"/>
            <a:ext cx="902531" cy="901087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0919" y="1603779"/>
            <a:ext cx="607159" cy="1193435"/>
            <a:chOff x="0" y="0"/>
            <a:chExt cx="809545" cy="15912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9545" cy="1591246"/>
            </a:xfrm>
            <a:custGeom>
              <a:avLst/>
              <a:gdLst/>
              <a:ahLst/>
              <a:cxnLst/>
              <a:rect l="l" t="t" r="r" b="b"/>
              <a:pathLst>
                <a:path w="809545" h="1591246">
                  <a:moveTo>
                    <a:pt x="0" y="0"/>
                  </a:moveTo>
                  <a:lnTo>
                    <a:pt x="809545" y="0"/>
                  </a:lnTo>
                  <a:lnTo>
                    <a:pt x="809545" y="1591246"/>
                  </a:lnTo>
                  <a:lnTo>
                    <a:pt x="0" y="1591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48280" r="-4828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5191" y="487794"/>
              <a:ext cx="599163" cy="587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56"/>
                </a:lnSpc>
                <a:spcBef>
                  <a:spcPct val="0"/>
                </a:spcBef>
              </a:pPr>
              <a:r>
                <a:rPr lang="en-US" sz="2791" b="1">
                  <a:solidFill>
                    <a:srgbClr val="2C92D5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-1737470" y="706270"/>
            <a:ext cx="10282100" cy="72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597"/>
              </a:lnSpc>
              <a:spcBef>
                <a:spcPct val="0"/>
              </a:spcBef>
            </a:pPr>
            <a:r>
              <a:rPr lang="en-US" sz="5280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Machine Learning Model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5916" y="1871458"/>
            <a:ext cx="2508886" cy="655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0"/>
              </a:lnSpc>
              <a:spcBef>
                <a:spcPct val="0"/>
              </a:spcBef>
            </a:pPr>
            <a:r>
              <a:rPr lang="en-US" sz="2015" b="1" spc="7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SPARK ML PIPELINE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583196" y="3761610"/>
            <a:ext cx="4451844" cy="2071362"/>
            <a:chOff x="0" y="0"/>
            <a:chExt cx="6667622" cy="31023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67622" cy="3102323"/>
            </a:xfrm>
            <a:custGeom>
              <a:avLst/>
              <a:gdLst/>
              <a:ahLst/>
              <a:cxnLst/>
              <a:rect l="l" t="t" r="r" b="b"/>
              <a:pathLst>
                <a:path w="6667622" h="3102323">
                  <a:moveTo>
                    <a:pt x="0" y="0"/>
                  </a:moveTo>
                  <a:lnTo>
                    <a:pt x="0" y="3102323"/>
                  </a:lnTo>
                  <a:lnTo>
                    <a:pt x="6667622" y="3102323"/>
                  </a:lnTo>
                  <a:lnTo>
                    <a:pt x="6667622" y="0"/>
                  </a:lnTo>
                  <a:lnTo>
                    <a:pt x="0" y="0"/>
                  </a:lnTo>
                  <a:close/>
                  <a:moveTo>
                    <a:pt x="6606661" y="3041363"/>
                  </a:moveTo>
                  <a:lnTo>
                    <a:pt x="59690" y="3041363"/>
                  </a:lnTo>
                  <a:lnTo>
                    <a:pt x="59690" y="59690"/>
                  </a:lnTo>
                  <a:lnTo>
                    <a:pt x="6606661" y="59690"/>
                  </a:lnTo>
                  <a:lnTo>
                    <a:pt x="6606661" y="3041363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0395" y="4310889"/>
            <a:ext cx="825601" cy="972803"/>
            <a:chOff x="0" y="0"/>
            <a:chExt cx="1100801" cy="129707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0801" cy="1297070"/>
            </a:xfrm>
            <a:custGeom>
              <a:avLst/>
              <a:gdLst/>
              <a:ahLst/>
              <a:cxnLst/>
              <a:rect l="l" t="t" r="r" b="b"/>
              <a:pathLst>
                <a:path w="1100801" h="1297070">
                  <a:moveTo>
                    <a:pt x="0" y="0"/>
                  </a:moveTo>
                  <a:lnTo>
                    <a:pt x="1100801" y="0"/>
                  </a:lnTo>
                  <a:lnTo>
                    <a:pt x="1100801" y="1297070"/>
                  </a:lnTo>
                  <a:lnTo>
                    <a:pt x="0" y="1297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8914" r="-891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3037" y="239451"/>
              <a:ext cx="814728" cy="770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b="1" u="none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049486" y="4025909"/>
            <a:ext cx="3519264" cy="1542763"/>
            <a:chOff x="0" y="0"/>
            <a:chExt cx="4692352" cy="205701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19050"/>
              <a:ext cx="4692352" cy="479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6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629537"/>
              <a:ext cx="4692352" cy="1416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7"/>
                </a:lnSpc>
              </a:pPr>
              <a:r>
                <a:rPr lang="en-US" sz="1925" spc="96">
                  <a:solidFill>
                    <a:srgbClr val="191919"/>
                  </a:solidFill>
                  <a:latin typeface="Arimo"/>
                  <a:ea typeface="Arimo"/>
                  <a:cs typeface="Arimo"/>
                  <a:sym typeface="Arimo"/>
                </a:rPr>
                <a:t>Merge multiple feature columns into a single vector column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24478" y="3761610"/>
            <a:ext cx="4451844" cy="2071362"/>
            <a:chOff x="0" y="0"/>
            <a:chExt cx="6667622" cy="310232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667622" cy="3102323"/>
            </a:xfrm>
            <a:custGeom>
              <a:avLst/>
              <a:gdLst/>
              <a:ahLst/>
              <a:cxnLst/>
              <a:rect l="l" t="t" r="r" b="b"/>
              <a:pathLst>
                <a:path w="6667622" h="3102323">
                  <a:moveTo>
                    <a:pt x="0" y="0"/>
                  </a:moveTo>
                  <a:lnTo>
                    <a:pt x="0" y="3102323"/>
                  </a:lnTo>
                  <a:lnTo>
                    <a:pt x="6667622" y="3102323"/>
                  </a:lnTo>
                  <a:lnTo>
                    <a:pt x="6667622" y="0"/>
                  </a:lnTo>
                  <a:lnTo>
                    <a:pt x="0" y="0"/>
                  </a:lnTo>
                  <a:close/>
                  <a:moveTo>
                    <a:pt x="6606661" y="3041363"/>
                  </a:moveTo>
                  <a:lnTo>
                    <a:pt x="59690" y="3041363"/>
                  </a:lnTo>
                  <a:lnTo>
                    <a:pt x="59690" y="59690"/>
                  </a:lnTo>
                  <a:lnTo>
                    <a:pt x="6606661" y="59690"/>
                  </a:lnTo>
                  <a:lnTo>
                    <a:pt x="6606661" y="3041363"/>
                  </a:ln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711678" y="4310889"/>
            <a:ext cx="825601" cy="972803"/>
            <a:chOff x="0" y="0"/>
            <a:chExt cx="1100801" cy="129707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00801" cy="1297070"/>
            </a:xfrm>
            <a:custGeom>
              <a:avLst/>
              <a:gdLst/>
              <a:ahLst/>
              <a:cxnLst/>
              <a:rect l="l" t="t" r="r" b="b"/>
              <a:pathLst>
                <a:path w="1100801" h="1297070">
                  <a:moveTo>
                    <a:pt x="0" y="0"/>
                  </a:moveTo>
                  <a:lnTo>
                    <a:pt x="1100801" y="0"/>
                  </a:lnTo>
                  <a:lnTo>
                    <a:pt x="1100801" y="1297070"/>
                  </a:lnTo>
                  <a:lnTo>
                    <a:pt x="0" y="1297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8914" r="-891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43037" y="239451"/>
              <a:ext cx="814728" cy="770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b="1" u="none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02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7722687" y="4476345"/>
            <a:ext cx="3519264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Standardize data, helping to bring features to the same scale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675286" y="3761610"/>
            <a:ext cx="4584014" cy="2071362"/>
            <a:chOff x="0" y="0"/>
            <a:chExt cx="6865576" cy="310232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865576" cy="3102323"/>
            </a:xfrm>
            <a:custGeom>
              <a:avLst/>
              <a:gdLst/>
              <a:ahLst/>
              <a:cxnLst/>
              <a:rect l="l" t="t" r="r" b="b"/>
              <a:pathLst>
                <a:path w="6865576" h="3102323">
                  <a:moveTo>
                    <a:pt x="0" y="0"/>
                  </a:moveTo>
                  <a:lnTo>
                    <a:pt x="0" y="3102323"/>
                  </a:lnTo>
                  <a:lnTo>
                    <a:pt x="6865576" y="3102323"/>
                  </a:lnTo>
                  <a:lnTo>
                    <a:pt x="6865576" y="0"/>
                  </a:lnTo>
                  <a:lnTo>
                    <a:pt x="0" y="0"/>
                  </a:lnTo>
                  <a:close/>
                  <a:moveTo>
                    <a:pt x="6804616" y="3041363"/>
                  </a:moveTo>
                  <a:lnTo>
                    <a:pt x="59690" y="3041363"/>
                  </a:lnTo>
                  <a:lnTo>
                    <a:pt x="59690" y="59690"/>
                  </a:lnTo>
                  <a:lnTo>
                    <a:pt x="6804616" y="59690"/>
                  </a:lnTo>
                  <a:lnTo>
                    <a:pt x="6804616" y="3041363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262485" y="4310889"/>
            <a:ext cx="825601" cy="972803"/>
            <a:chOff x="0" y="0"/>
            <a:chExt cx="1100801" cy="129707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00801" cy="1297070"/>
            </a:xfrm>
            <a:custGeom>
              <a:avLst/>
              <a:gdLst/>
              <a:ahLst/>
              <a:cxnLst/>
              <a:rect l="l" t="t" r="r" b="b"/>
              <a:pathLst>
                <a:path w="1100801" h="1297070">
                  <a:moveTo>
                    <a:pt x="0" y="0"/>
                  </a:moveTo>
                  <a:lnTo>
                    <a:pt x="1100801" y="0"/>
                  </a:lnTo>
                  <a:lnTo>
                    <a:pt x="1100801" y="1297070"/>
                  </a:lnTo>
                  <a:lnTo>
                    <a:pt x="0" y="1297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8914" r="-891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43037" y="239451"/>
              <a:ext cx="814728" cy="770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16"/>
                </a:lnSpc>
                <a:spcBef>
                  <a:spcPct val="0"/>
                </a:spcBef>
              </a:pPr>
              <a:r>
                <a:rPr lang="en-US" sz="3600" b="1" u="none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03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3116425" y="4643244"/>
            <a:ext cx="393806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100">
                <a:solidFill>
                  <a:srgbClr val="191919"/>
                </a:solidFill>
                <a:latin typeface="Arimo"/>
                <a:ea typeface="Arimo"/>
                <a:cs typeface="Arimo"/>
                <a:sym typeface="Arimo"/>
              </a:rPr>
              <a:t>K-Means clustering model with k=4 on RFM data</a:t>
            </a:r>
          </a:p>
        </p:txBody>
      </p:sp>
      <p:sp>
        <p:nvSpPr>
          <p:cNvPr id="37" name="AutoShape 37"/>
          <p:cNvSpPr/>
          <p:nvPr/>
        </p:nvSpPr>
        <p:spPr>
          <a:xfrm>
            <a:off x="6025515" y="4797291"/>
            <a:ext cx="686163" cy="47202"/>
          </a:xfrm>
          <a:prstGeom prst="rect">
            <a:avLst/>
          </a:prstGeom>
          <a:solidFill>
            <a:srgbClr val="86EAE9"/>
          </a:solidFill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>
            <a:off x="11576322" y="4750089"/>
            <a:ext cx="686163" cy="47202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US"/>
          </a:p>
        </p:txBody>
      </p:sp>
      <p:sp>
        <p:nvSpPr>
          <p:cNvPr id="39" name="TextBox 39"/>
          <p:cNvSpPr txBox="1"/>
          <p:nvPr/>
        </p:nvSpPr>
        <p:spPr>
          <a:xfrm>
            <a:off x="2575184" y="4088032"/>
            <a:ext cx="2467868" cy="39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sz="2327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VectorAssembler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362338" y="4113560"/>
            <a:ext cx="2239963" cy="39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sz="2327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StandardScaler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391923" y="4144930"/>
            <a:ext cx="1150739" cy="39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sz="2327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KMeans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013711" y="6984851"/>
            <a:ext cx="8673379" cy="546362"/>
            <a:chOff x="0" y="0"/>
            <a:chExt cx="2284347" cy="14389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284347" cy="143898"/>
            </a:xfrm>
            <a:custGeom>
              <a:avLst/>
              <a:gdLst/>
              <a:ahLst/>
              <a:cxnLst/>
              <a:rect l="l" t="t" r="r" b="b"/>
              <a:pathLst>
                <a:path w="2284347" h="143898">
                  <a:moveTo>
                    <a:pt x="71949" y="0"/>
                  </a:moveTo>
                  <a:lnTo>
                    <a:pt x="2212398" y="0"/>
                  </a:lnTo>
                  <a:cubicBezTo>
                    <a:pt x="2252134" y="0"/>
                    <a:pt x="2284347" y="32213"/>
                    <a:pt x="2284347" y="71949"/>
                  </a:cubicBezTo>
                  <a:lnTo>
                    <a:pt x="2284347" y="71949"/>
                  </a:lnTo>
                  <a:cubicBezTo>
                    <a:pt x="2284347" y="91031"/>
                    <a:pt x="2276766" y="109331"/>
                    <a:pt x="2263273" y="122825"/>
                  </a:cubicBezTo>
                  <a:cubicBezTo>
                    <a:pt x="2249781" y="136318"/>
                    <a:pt x="2231480" y="143898"/>
                    <a:pt x="2212398" y="143898"/>
                  </a:cubicBezTo>
                  <a:lnTo>
                    <a:pt x="71949" y="143898"/>
                  </a:lnTo>
                  <a:cubicBezTo>
                    <a:pt x="32213" y="143898"/>
                    <a:pt x="0" y="111685"/>
                    <a:pt x="0" y="71949"/>
                  </a:cubicBezTo>
                  <a:lnTo>
                    <a:pt x="0" y="71949"/>
                  </a:lnTo>
                  <a:cubicBezTo>
                    <a:pt x="0" y="32213"/>
                    <a:pt x="32213" y="0"/>
                    <a:pt x="71949" y="0"/>
                  </a:cubicBez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2284347" cy="191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r>
                <a:rPr lang="en-US" sz="2327" b="1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Pipeline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8643" r="-9579" b="-894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1849" y="0"/>
            <a:ext cx="18449849" cy="376261"/>
            <a:chOff x="0" y="0"/>
            <a:chExt cx="4859220" cy="99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20" cy="99098"/>
            </a:xfrm>
            <a:custGeom>
              <a:avLst/>
              <a:gdLst/>
              <a:ahLst/>
              <a:cxnLst/>
              <a:rect l="l" t="t" r="r" b="b"/>
              <a:pathLst>
                <a:path w="4859220" h="99098">
                  <a:moveTo>
                    <a:pt x="0" y="0"/>
                  </a:moveTo>
                  <a:lnTo>
                    <a:pt x="4859220" y="0"/>
                  </a:lnTo>
                  <a:lnTo>
                    <a:pt x="4859220" y="99098"/>
                  </a:lnTo>
                  <a:lnTo>
                    <a:pt x="0" y="99098"/>
                  </a:ln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59220" cy="146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1849" y="9910739"/>
            <a:ext cx="18449849" cy="376261"/>
            <a:chOff x="0" y="0"/>
            <a:chExt cx="4859220" cy="990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59220" cy="99098"/>
            </a:xfrm>
            <a:custGeom>
              <a:avLst/>
              <a:gdLst/>
              <a:ahLst/>
              <a:cxnLst/>
              <a:rect l="l" t="t" r="r" b="b"/>
              <a:pathLst>
                <a:path w="4859220" h="99098">
                  <a:moveTo>
                    <a:pt x="0" y="0"/>
                  </a:moveTo>
                  <a:lnTo>
                    <a:pt x="4859220" y="0"/>
                  </a:lnTo>
                  <a:lnTo>
                    <a:pt x="4859220" y="99098"/>
                  </a:lnTo>
                  <a:lnTo>
                    <a:pt x="0" y="99098"/>
                  </a:ln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59220" cy="146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550812" y="1562821"/>
            <a:ext cx="3703990" cy="1275350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8100000">
            <a:off x="3800432" y="1749953"/>
            <a:ext cx="902531" cy="901087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0919" y="1603779"/>
            <a:ext cx="607159" cy="1193435"/>
            <a:chOff x="0" y="0"/>
            <a:chExt cx="809545" cy="15912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9545" cy="1591246"/>
            </a:xfrm>
            <a:custGeom>
              <a:avLst/>
              <a:gdLst/>
              <a:ahLst/>
              <a:cxnLst/>
              <a:rect l="l" t="t" r="r" b="b"/>
              <a:pathLst>
                <a:path w="809545" h="1591246">
                  <a:moveTo>
                    <a:pt x="0" y="0"/>
                  </a:moveTo>
                  <a:lnTo>
                    <a:pt x="809545" y="0"/>
                  </a:lnTo>
                  <a:lnTo>
                    <a:pt x="809545" y="1591246"/>
                  </a:lnTo>
                  <a:lnTo>
                    <a:pt x="0" y="1591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48280" r="-4828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5191" y="487794"/>
              <a:ext cx="599163" cy="587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56"/>
                </a:lnSpc>
                <a:spcBef>
                  <a:spcPct val="0"/>
                </a:spcBef>
              </a:pPr>
              <a:r>
                <a:rPr lang="en-US" sz="2791" b="1">
                  <a:solidFill>
                    <a:srgbClr val="2C92D5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9144000" y="2383552"/>
            <a:ext cx="8267143" cy="5911007"/>
          </a:xfrm>
          <a:custGeom>
            <a:avLst/>
            <a:gdLst/>
            <a:ahLst/>
            <a:cxnLst/>
            <a:rect l="l" t="t" r="r" b="b"/>
            <a:pathLst>
              <a:path w="8267143" h="5911007">
                <a:moveTo>
                  <a:pt x="0" y="0"/>
                </a:moveTo>
                <a:lnTo>
                  <a:pt x="8267143" y="0"/>
                </a:lnTo>
                <a:lnTo>
                  <a:pt x="8267143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-1737470" y="706270"/>
            <a:ext cx="10282100" cy="72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597"/>
              </a:lnSpc>
              <a:spcBef>
                <a:spcPct val="0"/>
              </a:spcBef>
            </a:pPr>
            <a:r>
              <a:rPr lang="en-US" sz="5280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Machine Learning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5916" y="1708987"/>
            <a:ext cx="2508886" cy="98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0"/>
              </a:lnSpc>
              <a:spcBef>
                <a:spcPct val="0"/>
              </a:spcBef>
            </a:pPr>
            <a:r>
              <a:rPr lang="en-US" sz="2015" b="1" spc="7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EVALUATE MODEL &amp; MODEL SELECTION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049486" y="4387859"/>
            <a:ext cx="3519264" cy="818863"/>
            <a:chOff x="0" y="0"/>
            <a:chExt cx="4692352" cy="109181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4692352" cy="479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6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29537"/>
              <a:ext cx="4692352" cy="451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21777" y="3104872"/>
            <a:ext cx="6974681" cy="41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2427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Within-Cluster Sum of Squared Errors (WSSSE)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0" y="3605197"/>
            <a:ext cx="9144000" cy="80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431" lvl="1" indent="-251215" algn="l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Cluster tightness</a:t>
            </a:r>
          </a:p>
          <a:p>
            <a:pPr marL="502431" lvl="1" indent="-251215" algn="l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lower the WSSSE value → The better the cluster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21777" y="4566178"/>
            <a:ext cx="2471936" cy="41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2427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Silhouette Score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0" y="5095875"/>
            <a:ext cx="9144000" cy="80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431" lvl="1" indent="-251215" algn="l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Evaluate clustering quality (separation between clusters)</a:t>
            </a:r>
          </a:p>
          <a:p>
            <a:pPr marL="502431" lvl="1" indent="-251215" algn="l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 is close to 1 → Good clustering.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-161849" y="6143343"/>
            <a:ext cx="4254802" cy="41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2427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Davies-Bouldin Score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0" y="6767493"/>
            <a:ext cx="9144000" cy="80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431" lvl="1" indent="-251215" algn="l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Measures the degree of overlap between clusters</a:t>
            </a:r>
          </a:p>
          <a:p>
            <a:pPr marL="502431" lvl="1" indent="-251215" algn="l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lower the DB, the better the cluster (less overlap)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0" y="7879959"/>
            <a:ext cx="4254802" cy="414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7"/>
              </a:lnSpc>
              <a:spcBef>
                <a:spcPct val="0"/>
              </a:spcBef>
            </a:pPr>
            <a:r>
              <a:rPr lang="en-US" sz="2427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Calinski-Harabasz Score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0" y="8504109"/>
            <a:ext cx="9144000" cy="807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431" lvl="1" indent="-251215" algn="l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Evaluate clustering quality</a:t>
            </a:r>
          </a:p>
          <a:p>
            <a:pPr marL="502431" lvl="1" indent="-251215" algn="l">
              <a:lnSpc>
                <a:spcPts val="3258"/>
              </a:lnSpc>
              <a:buFont typeface="Arial"/>
              <a:buChar char="•"/>
            </a:pPr>
            <a:r>
              <a:rPr lang="en-US" sz="232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 higher the CH Score, the better the clustering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8643" r="-9579" b="-894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1849" y="0"/>
            <a:ext cx="18449849" cy="376261"/>
            <a:chOff x="0" y="0"/>
            <a:chExt cx="4859220" cy="99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20" cy="99098"/>
            </a:xfrm>
            <a:custGeom>
              <a:avLst/>
              <a:gdLst/>
              <a:ahLst/>
              <a:cxnLst/>
              <a:rect l="l" t="t" r="r" b="b"/>
              <a:pathLst>
                <a:path w="4859220" h="99098">
                  <a:moveTo>
                    <a:pt x="0" y="0"/>
                  </a:moveTo>
                  <a:lnTo>
                    <a:pt x="4859220" y="0"/>
                  </a:lnTo>
                  <a:lnTo>
                    <a:pt x="4859220" y="99098"/>
                  </a:lnTo>
                  <a:lnTo>
                    <a:pt x="0" y="99098"/>
                  </a:ln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59220" cy="146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1849" y="9910739"/>
            <a:ext cx="18449849" cy="376261"/>
            <a:chOff x="0" y="0"/>
            <a:chExt cx="4859220" cy="990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59220" cy="99098"/>
            </a:xfrm>
            <a:custGeom>
              <a:avLst/>
              <a:gdLst/>
              <a:ahLst/>
              <a:cxnLst/>
              <a:rect l="l" t="t" r="r" b="b"/>
              <a:pathLst>
                <a:path w="4859220" h="99098">
                  <a:moveTo>
                    <a:pt x="0" y="0"/>
                  </a:moveTo>
                  <a:lnTo>
                    <a:pt x="4859220" y="0"/>
                  </a:lnTo>
                  <a:lnTo>
                    <a:pt x="4859220" y="99098"/>
                  </a:lnTo>
                  <a:lnTo>
                    <a:pt x="0" y="99098"/>
                  </a:ln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859220" cy="146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550812" y="1562821"/>
            <a:ext cx="3703990" cy="1275350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 rot="-8100000">
            <a:off x="3800432" y="1749953"/>
            <a:ext cx="902531" cy="901087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0919" y="1603779"/>
            <a:ext cx="607159" cy="1193435"/>
            <a:chOff x="0" y="0"/>
            <a:chExt cx="809545" cy="15912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09545" cy="1591246"/>
            </a:xfrm>
            <a:custGeom>
              <a:avLst/>
              <a:gdLst/>
              <a:ahLst/>
              <a:cxnLst/>
              <a:rect l="l" t="t" r="r" b="b"/>
              <a:pathLst>
                <a:path w="809545" h="1591246">
                  <a:moveTo>
                    <a:pt x="0" y="0"/>
                  </a:moveTo>
                  <a:lnTo>
                    <a:pt x="809545" y="0"/>
                  </a:lnTo>
                  <a:lnTo>
                    <a:pt x="809545" y="1591246"/>
                  </a:lnTo>
                  <a:lnTo>
                    <a:pt x="0" y="1591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48280" r="-4828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5191" y="487794"/>
              <a:ext cx="599163" cy="587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56"/>
                </a:lnSpc>
                <a:spcBef>
                  <a:spcPct val="0"/>
                </a:spcBef>
              </a:pPr>
              <a:r>
                <a:rPr lang="en-US" sz="2791" b="1">
                  <a:solidFill>
                    <a:srgbClr val="2C92D5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03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464961" y="3511919"/>
            <a:ext cx="17196228" cy="4685972"/>
          </a:xfrm>
          <a:custGeom>
            <a:avLst/>
            <a:gdLst/>
            <a:ahLst/>
            <a:cxnLst/>
            <a:rect l="l" t="t" r="r" b="b"/>
            <a:pathLst>
              <a:path w="17196228" h="4685972">
                <a:moveTo>
                  <a:pt x="0" y="0"/>
                </a:moveTo>
                <a:lnTo>
                  <a:pt x="17196229" y="0"/>
                </a:lnTo>
                <a:lnTo>
                  <a:pt x="17196229" y="4685972"/>
                </a:lnTo>
                <a:lnTo>
                  <a:pt x="0" y="4685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-1737470" y="706270"/>
            <a:ext cx="10282100" cy="721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597"/>
              </a:lnSpc>
              <a:spcBef>
                <a:spcPct val="0"/>
              </a:spcBef>
            </a:pPr>
            <a:r>
              <a:rPr lang="en-US" sz="5280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Machine Learning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45916" y="1708987"/>
            <a:ext cx="2508886" cy="98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0"/>
              </a:lnSpc>
              <a:spcBef>
                <a:spcPct val="0"/>
              </a:spcBef>
            </a:pPr>
            <a:r>
              <a:rPr lang="en-US" sz="2015" b="1" spc="78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EVALUATE MODEL &amp; MODEL SELECTION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049486" y="4387859"/>
            <a:ext cx="3519264" cy="818863"/>
            <a:chOff x="0" y="0"/>
            <a:chExt cx="4692352" cy="109181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"/>
              <a:ext cx="4692352" cy="479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6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629537"/>
              <a:ext cx="4692352" cy="451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568750" y="1977639"/>
            <a:ext cx="5142706" cy="39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sz="2327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Best choice: K-Means++ or K-Means.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57789" r="-939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99254" y="2226766"/>
            <a:ext cx="7150188" cy="6240549"/>
          </a:xfrm>
          <a:custGeom>
            <a:avLst/>
            <a:gdLst/>
            <a:ahLst/>
            <a:cxnLst/>
            <a:rect l="l" t="t" r="r" b="b"/>
            <a:pathLst>
              <a:path w="7150188" h="6240549">
                <a:moveTo>
                  <a:pt x="0" y="0"/>
                </a:moveTo>
                <a:lnTo>
                  <a:pt x="7150188" y="0"/>
                </a:lnTo>
                <a:lnTo>
                  <a:pt x="7150188" y="6240549"/>
                </a:lnTo>
                <a:lnTo>
                  <a:pt x="0" y="6240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92697" y="2190769"/>
            <a:ext cx="7724566" cy="2004849"/>
          </a:xfrm>
          <a:custGeom>
            <a:avLst/>
            <a:gdLst/>
            <a:ahLst/>
            <a:cxnLst/>
            <a:rect l="l" t="t" r="r" b="b"/>
            <a:pathLst>
              <a:path w="7724566" h="2004849">
                <a:moveTo>
                  <a:pt x="0" y="0"/>
                </a:moveTo>
                <a:lnTo>
                  <a:pt x="7724566" y="0"/>
                </a:lnTo>
                <a:lnTo>
                  <a:pt x="7724566" y="2004850"/>
                </a:lnTo>
                <a:lnTo>
                  <a:pt x="0" y="2004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92697" y="1207532"/>
            <a:ext cx="9106557" cy="142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Clustering Results</a:t>
            </a:r>
          </a:p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endParaRPr lang="en-US" sz="5196" b="1">
              <a:solidFill>
                <a:srgbClr val="004CC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48500" y="4644920"/>
            <a:ext cx="9106557" cy="108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8"/>
              </a:lnSpc>
            </a:pPr>
            <a:r>
              <a:rPr lang="en-US" sz="26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Cluster 0: New Customer</a:t>
            </a:r>
          </a:p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endParaRPr lang="en-US" sz="2696" b="1">
              <a:solidFill>
                <a:srgbClr val="004CC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8500" y="5095875"/>
            <a:ext cx="5010944" cy="35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  <a:spcBef>
                <a:spcPct val="0"/>
              </a:spcBef>
            </a:pPr>
            <a:r>
              <a:rPr lang="en-US" sz="2061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Buy recently but few times, low spending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8500" y="5772372"/>
            <a:ext cx="9106557" cy="108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8"/>
              </a:lnSpc>
            </a:pPr>
            <a:r>
              <a:rPr lang="en-US" sz="26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Cluster 1: Potential Customer</a:t>
            </a:r>
          </a:p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endParaRPr lang="en-US" sz="2696" b="1">
              <a:solidFill>
                <a:srgbClr val="004CC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48500" y="6250373"/>
            <a:ext cx="6140648" cy="35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  <a:spcBef>
                <a:spcPct val="0"/>
              </a:spcBef>
            </a:pPr>
            <a:r>
              <a:rPr lang="en-US" sz="2061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Buy is not too often but has the potential to spend.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8500" y="6899824"/>
            <a:ext cx="9106557" cy="108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8"/>
              </a:lnSpc>
            </a:pPr>
            <a:r>
              <a:rPr lang="en-US" sz="26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Cluster 2: Churned Customer</a:t>
            </a:r>
          </a:p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endParaRPr lang="en-US" sz="2696" b="1">
              <a:solidFill>
                <a:srgbClr val="004CC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8500" y="7376074"/>
            <a:ext cx="8201521" cy="35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  <a:spcBef>
                <a:spcPct val="0"/>
              </a:spcBef>
            </a:pPr>
            <a:r>
              <a:rPr lang="en-US" sz="2061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Haven’t returned in a long time and have very low purchase activity.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8500" y="8027276"/>
            <a:ext cx="9106557" cy="108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8"/>
              </a:lnSpc>
            </a:pPr>
            <a:r>
              <a:rPr lang="en-US" sz="26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Cluster 3: VIP Customer</a:t>
            </a:r>
          </a:p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endParaRPr lang="en-US" sz="2696" b="1">
              <a:solidFill>
                <a:srgbClr val="004CC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48500" y="8505276"/>
            <a:ext cx="5042099" cy="35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  <a:spcBef>
                <a:spcPct val="0"/>
              </a:spcBef>
            </a:pPr>
            <a:r>
              <a:rPr lang="en-US" sz="2061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They purchase frequently and spend a lot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395" r="-19706" b="-1590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235853" y="8761730"/>
            <a:ext cx="4097355" cy="409735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65921" y="9111630"/>
            <a:ext cx="1008928" cy="100892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93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59371" y="8023941"/>
            <a:ext cx="352978" cy="35297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91617" y="308743"/>
            <a:ext cx="8652383" cy="71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43"/>
              </a:lnSpc>
              <a:spcBef>
                <a:spcPct val="0"/>
              </a:spcBef>
            </a:pPr>
            <a:r>
              <a:rPr lang="en-US" sz="5135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Table of Contents</a:t>
            </a:r>
          </a:p>
        </p:txBody>
      </p:sp>
      <p:sp>
        <p:nvSpPr>
          <p:cNvPr id="13" name="Freeform 13"/>
          <p:cNvSpPr/>
          <p:nvPr/>
        </p:nvSpPr>
        <p:spPr>
          <a:xfrm>
            <a:off x="4606417" y="8147304"/>
            <a:ext cx="2057400" cy="1779651"/>
          </a:xfrm>
          <a:custGeom>
            <a:avLst/>
            <a:gdLst/>
            <a:ahLst/>
            <a:cxnLst/>
            <a:rect l="l" t="t" r="r" b="b"/>
            <a:pathLst>
              <a:path w="2057400" h="1779651">
                <a:moveTo>
                  <a:pt x="0" y="0"/>
                </a:moveTo>
                <a:lnTo>
                  <a:pt x="2057400" y="0"/>
                </a:lnTo>
                <a:lnTo>
                  <a:pt x="2057400" y="1779651"/>
                </a:lnTo>
                <a:lnTo>
                  <a:pt x="0" y="1779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3577717" y="6367653"/>
            <a:ext cx="2057400" cy="1779651"/>
          </a:xfrm>
          <a:custGeom>
            <a:avLst/>
            <a:gdLst/>
            <a:ahLst/>
            <a:cxnLst/>
            <a:rect l="l" t="t" r="r" b="b"/>
            <a:pathLst>
              <a:path w="2057400" h="1779651">
                <a:moveTo>
                  <a:pt x="0" y="0"/>
                </a:moveTo>
                <a:lnTo>
                  <a:pt x="2057400" y="0"/>
                </a:lnTo>
                <a:lnTo>
                  <a:pt x="2057400" y="1779651"/>
                </a:lnTo>
                <a:lnTo>
                  <a:pt x="0" y="1779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549017" y="4588002"/>
            <a:ext cx="2057400" cy="1779651"/>
          </a:xfrm>
          <a:custGeom>
            <a:avLst/>
            <a:gdLst/>
            <a:ahLst/>
            <a:cxnLst/>
            <a:rect l="l" t="t" r="r" b="b"/>
            <a:pathLst>
              <a:path w="2057400" h="1779651">
                <a:moveTo>
                  <a:pt x="0" y="0"/>
                </a:moveTo>
                <a:lnTo>
                  <a:pt x="2057400" y="0"/>
                </a:lnTo>
                <a:lnTo>
                  <a:pt x="2057400" y="1779651"/>
                </a:lnTo>
                <a:lnTo>
                  <a:pt x="0" y="17796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0317" y="2808351"/>
            <a:ext cx="2057400" cy="1779651"/>
          </a:xfrm>
          <a:custGeom>
            <a:avLst/>
            <a:gdLst/>
            <a:ahLst/>
            <a:cxnLst/>
            <a:rect l="l" t="t" r="r" b="b"/>
            <a:pathLst>
              <a:path w="2057400" h="1779651">
                <a:moveTo>
                  <a:pt x="0" y="0"/>
                </a:moveTo>
                <a:lnTo>
                  <a:pt x="2057400" y="0"/>
                </a:lnTo>
                <a:lnTo>
                  <a:pt x="2057400" y="1779651"/>
                </a:lnTo>
                <a:lnTo>
                  <a:pt x="0" y="17796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491617" y="1028700"/>
            <a:ext cx="2057400" cy="1779651"/>
          </a:xfrm>
          <a:custGeom>
            <a:avLst/>
            <a:gdLst/>
            <a:ahLst/>
            <a:cxnLst/>
            <a:rect l="l" t="t" r="r" b="b"/>
            <a:pathLst>
              <a:path w="2057400" h="1779651">
                <a:moveTo>
                  <a:pt x="0" y="0"/>
                </a:moveTo>
                <a:lnTo>
                  <a:pt x="2057400" y="0"/>
                </a:lnTo>
                <a:lnTo>
                  <a:pt x="2057400" y="1779651"/>
                </a:lnTo>
                <a:lnTo>
                  <a:pt x="0" y="17796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1520317" y="1440242"/>
            <a:ext cx="5108661" cy="956567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2549017" y="3219893"/>
            <a:ext cx="5108661" cy="956567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3577717" y="4999544"/>
            <a:ext cx="5108661" cy="956567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4568317" y="6779195"/>
            <a:ext cx="5108661" cy="956567"/>
          </a:xfrm>
          <a:prstGeom prst="rect">
            <a:avLst/>
          </a:prstGeom>
          <a:solidFill>
            <a:srgbClr val="3EDAD8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5635117" y="8558846"/>
            <a:ext cx="5108661" cy="956567"/>
          </a:xfrm>
          <a:prstGeom prst="rect">
            <a:avLst/>
          </a:prstGeom>
          <a:solidFill>
            <a:srgbClr val="86EAE9"/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067629" y="144940"/>
            <a:ext cx="7203980" cy="7533574"/>
          </a:xfrm>
          <a:custGeom>
            <a:avLst/>
            <a:gdLst/>
            <a:ahLst/>
            <a:cxnLst/>
            <a:rect l="l" t="t" r="r" b="b"/>
            <a:pathLst>
              <a:path w="7203980" h="7533574">
                <a:moveTo>
                  <a:pt x="0" y="0"/>
                </a:moveTo>
                <a:lnTo>
                  <a:pt x="7203979" y="0"/>
                </a:lnTo>
                <a:lnTo>
                  <a:pt x="7203979" y="7533574"/>
                </a:lnTo>
                <a:lnTo>
                  <a:pt x="0" y="753357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1921150" y="1689925"/>
            <a:ext cx="430699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Project Purpose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934311" y="6819328"/>
            <a:ext cx="43069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Feature Engineering &amp; Maching Learning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01111" y="8598979"/>
            <a:ext cx="4306995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Recommendations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4955" y="1769935"/>
            <a:ext cx="570725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b="1" u="none" spc="126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63655" y="3549586"/>
            <a:ext cx="570725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b="1" u="none" spc="126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292355" y="5329237"/>
            <a:ext cx="570725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b="1" u="none" spc="126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282955" y="7108888"/>
            <a:ext cx="570725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b="1" u="none" spc="126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349755" y="8888539"/>
            <a:ext cx="570725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b="1" u="none" spc="126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96257" y="3473577"/>
            <a:ext cx="430699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Project Scope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978550" y="5252785"/>
            <a:ext cx="430699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Preprocessing &amp; EDA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12777" r="-9579" b="-248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0144" y="1721999"/>
            <a:ext cx="16544531" cy="1192135"/>
            <a:chOff x="0" y="0"/>
            <a:chExt cx="4357407" cy="3139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7407" cy="313978"/>
            </a:xfrm>
            <a:custGeom>
              <a:avLst/>
              <a:gdLst/>
              <a:ahLst/>
              <a:cxnLst/>
              <a:rect l="l" t="t" r="r" b="b"/>
              <a:pathLst>
                <a:path w="4357407" h="313978">
                  <a:moveTo>
                    <a:pt x="0" y="0"/>
                  </a:moveTo>
                  <a:lnTo>
                    <a:pt x="4357407" y="0"/>
                  </a:lnTo>
                  <a:lnTo>
                    <a:pt x="4357407" y="313978"/>
                  </a:lnTo>
                  <a:lnTo>
                    <a:pt x="0" y="313978"/>
                  </a:ln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357407" cy="3616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847843" y="-3668870"/>
            <a:ext cx="9448082" cy="9105589"/>
          </a:xfrm>
          <a:custGeom>
            <a:avLst/>
            <a:gdLst/>
            <a:ahLst/>
            <a:cxnLst/>
            <a:rect l="l" t="t" r="r" b="b"/>
            <a:pathLst>
              <a:path w="9448082" h="9105589">
                <a:moveTo>
                  <a:pt x="0" y="0"/>
                </a:moveTo>
                <a:lnTo>
                  <a:pt x="9448082" y="0"/>
                </a:lnTo>
                <a:lnTo>
                  <a:pt x="9448082" y="9105589"/>
                </a:lnTo>
                <a:lnTo>
                  <a:pt x="0" y="9105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763185" y="-2961684"/>
            <a:ext cx="7562692" cy="756269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60829" r="-25046" b="-238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 rot="3905352">
            <a:off x="14164357" y="7320145"/>
            <a:ext cx="6731019" cy="6790435"/>
          </a:xfrm>
          <a:custGeom>
            <a:avLst/>
            <a:gdLst/>
            <a:ahLst/>
            <a:cxnLst/>
            <a:rect l="l" t="t" r="r" b="b"/>
            <a:pathLst>
              <a:path w="6731019" h="6790435">
                <a:moveTo>
                  <a:pt x="0" y="0"/>
                </a:moveTo>
                <a:lnTo>
                  <a:pt x="6731019" y="0"/>
                </a:lnTo>
                <a:lnTo>
                  <a:pt x="6731019" y="6790435"/>
                </a:lnTo>
                <a:lnTo>
                  <a:pt x="0" y="67904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10908" y="488258"/>
            <a:ext cx="15261321" cy="71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3"/>
              </a:lnSpc>
              <a:spcBef>
                <a:spcPct val="0"/>
              </a:spcBef>
            </a:pPr>
            <a:r>
              <a:rPr lang="en-US" sz="5135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5. Conclusion and Recommendations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908" y="4553383"/>
            <a:ext cx="14109403" cy="4066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5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3325"/>
              </a:lnSpc>
              <a:spcBef>
                <a:spcPct val="0"/>
              </a:spcBef>
            </a:pPr>
            <a:r>
              <a:rPr lang="en-US" sz="2375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 0 (New Customers):</a:t>
            </a: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sz="2275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Engage them with welcome programs and next-purchase discounts to convert them into loyal customers.</a:t>
            </a:r>
          </a:p>
          <a:p>
            <a:pPr algn="l">
              <a:lnSpc>
                <a:spcPts val="3325"/>
              </a:lnSpc>
              <a:spcBef>
                <a:spcPct val="0"/>
              </a:spcBef>
            </a:pPr>
            <a:r>
              <a:rPr lang="en-US" sz="2375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 1 (Potential Customers):</a:t>
            </a: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sz="2275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Encourage them with special offers, discounts, and incentives to increase purchase frequency.</a:t>
            </a:r>
          </a:p>
          <a:p>
            <a:pPr algn="l">
              <a:lnSpc>
                <a:spcPts val="3325"/>
              </a:lnSpc>
              <a:spcBef>
                <a:spcPct val="0"/>
              </a:spcBef>
            </a:pPr>
            <a:r>
              <a:rPr lang="en-US" sz="2375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 2 (Churned Customers):</a:t>
            </a: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sz="2275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Use reactivation campaigns (emails, promotional vouchers, surveys to understand why they left).</a:t>
            </a:r>
          </a:p>
          <a:p>
            <a:pPr algn="l">
              <a:lnSpc>
                <a:spcPts val="3325"/>
              </a:lnSpc>
              <a:spcBef>
                <a:spcPct val="0"/>
              </a:spcBef>
            </a:pPr>
            <a:r>
              <a:rPr lang="en-US" sz="2375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 3 (VIP Customers):</a:t>
            </a:r>
          </a:p>
          <a:p>
            <a:pPr algn="l">
              <a:lnSpc>
                <a:spcPts val="3185"/>
              </a:lnSpc>
              <a:spcBef>
                <a:spcPct val="0"/>
              </a:spcBef>
            </a:pPr>
            <a:r>
              <a:rPr lang="en-US" sz="2275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Implement VIP benefits, loyalty rewards, and personalized offers to retain them.</a:t>
            </a:r>
          </a:p>
          <a:p>
            <a:pPr algn="l">
              <a:lnSpc>
                <a:spcPts val="3185"/>
              </a:lnSpc>
              <a:spcBef>
                <a:spcPct val="0"/>
              </a:spcBef>
            </a:pPr>
            <a:endParaRPr lang="en-US" sz="2275">
              <a:solidFill>
                <a:srgbClr val="004CC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87904" flipH="1">
            <a:off x="-839917" y="-1714924"/>
            <a:ext cx="19967835" cy="13716849"/>
          </a:xfrm>
          <a:custGeom>
            <a:avLst/>
            <a:gdLst/>
            <a:ahLst/>
            <a:cxnLst/>
            <a:rect l="l" t="t" r="r" b="b"/>
            <a:pathLst>
              <a:path w="19967835" h="13716849">
                <a:moveTo>
                  <a:pt x="17923082" y="0"/>
                </a:moveTo>
                <a:lnTo>
                  <a:pt x="0" y="3635115"/>
                </a:lnTo>
                <a:lnTo>
                  <a:pt x="2044752" y="13716848"/>
                </a:lnTo>
                <a:lnTo>
                  <a:pt x="19967834" y="10081733"/>
                </a:lnTo>
                <a:lnTo>
                  <a:pt x="17923082" y="0"/>
                </a:lnTo>
                <a:close/>
              </a:path>
            </a:pathLst>
          </a:custGeom>
          <a:blipFill>
            <a:blip r:embed="rId2"/>
            <a:stretch>
              <a:fillRect l="-1391" t="-12916" r="-843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2891960"/>
            <a:chOff x="0" y="0"/>
            <a:chExt cx="4816593" cy="7616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761668"/>
            </a:xfrm>
            <a:custGeom>
              <a:avLst/>
              <a:gdLst/>
              <a:ahLst/>
              <a:cxnLst/>
              <a:rect l="l" t="t" r="r" b="b"/>
              <a:pathLst>
                <a:path w="4816592" h="761668">
                  <a:moveTo>
                    <a:pt x="0" y="0"/>
                  </a:moveTo>
                  <a:lnTo>
                    <a:pt x="4816592" y="0"/>
                  </a:lnTo>
                  <a:lnTo>
                    <a:pt x="4816592" y="761668"/>
                  </a:lnTo>
                  <a:lnTo>
                    <a:pt x="0" y="761668"/>
                  </a:ln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809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56888" y="-215362"/>
            <a:ext cx="9574225" cy="4787112"/>
            <a:chOff x="0" y="0"/>
            <a:chExt cx="6350000" cy="3175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16625" b="-16625"/>
              </a:stretch>
            </a:blipFill>
            <a:ln w="190500" cap="sq">
              <a:solidFill>
                <a:srgbClr val="0E62F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3441647">
            <a:off x="15731462" y="4847411"/>
            <a:ext cx="6394424" cy="6386431"/>
          </a:xfrm>
          <a:custGeom>
            <a:avLst/>
            <a:gdLst/>
            <a:ahLst/>
            <a:cxnLst/>
            <a:rect l="l" t="t" r="r" b="b"/>
            <a:pathLst>
              <a:path w="6394424" h="6386431">
                <a:moveTo>
                  <a:pt x="0" y="0"/>
                </a:moveTo>
                <a:lnTo>
                  <a:pt x="6394424" y="0"/>
                </a:lnTo>
                <a:lnTo>
                  <a:pt x="6394424" y="6386431"/>
                </a:lnTo>
                <a:lnTo>
                  <a:pt x="0" y="6386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444000" flipH="1">
            <a:off x="-3838550" y="4847411"/>
            <a:ext cx="6394424" cy="6386431"/>
          </a:xfrm>
          <a:custGeom>
            <a:avLst/>
            <a:gdLst/>
            <a:ahLst/>
            <a:cxnLst/>
            <a:rect l="l" t="t" r="r" b="b"/>
            <a:pathLst>
              <a:path w="6394424" h="6386431">
                <a:moveTo>
                  <a:pt x="6394424" y="0"/>
                </a:moveTo>
                <a:lnTo>
                  <a:pt x="0" y="0"/>
                </a:lnTo>
                <a:lnTo>
                  <a:pt x="0" y="6386431"/>
                </a:lnTo>
                <a:lnTo>
                  <a:pt x="6394424" y="6386431"/>
                </a:lnTo>
                <a:lnTo>
                  <a:pt x="639442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9921148"/>
            <a:ext cx="16230600" cy="3086100"/>
            <a:chOff x="0" y="0"/>
            <a:chExt cx="4274726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4726" cy="812800"/>
            </a:xfrm>
            <a:custGeom>
              <a:avLst/>
              <a:gdLst/>
              <a:ahLst/>
              <a:cxnLst/>
              <a:rect l="l" t="t" r="r" b="b"/>
              <a:pathLst>
                <a:path w="4274726" h="812800">
                  <a:moveTo>
                    <a:pt x="0" y="0"/>
                  </a:moveTo>
                  <a:lnTo>
                    <a:pt x="4274726" y="0"/>
                  </a:lnTo>
                  <a:lnTo>
                    <a:pt x="427472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274726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509733" y="5838178"/>
            <a:ext cx="10742624" cy="125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48"/>
              </a:lnSpc>
              <a:spcBef>
                <a:spcPct val="0"/>
              </a:spcBef>
            </a:pPr>
            <a:r>
              <a:rPr lang="en-US" sz="9007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6" t="-37583" r="-9579" b="-47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035574" y="360039"/>
            <a:ext cx="9116678" cy="9082490"/>
          </a:xfrm>
          <a:custGeom>
            <a:avLst/>
            <a:gdLst/>
            <a:ahLst/>
            <a:cxnLst/>
            <a:rect l="l" t="t" r="r" b="b"/>
            <a:pathLst>
              <a:path w="9116678" h="9082490">
                <a:moveTo>
                  <a:pt x="0" y="0"/>
                </a:moveTo>
                <a:lnTo>
                  <a:pt x="9116678" y="0"/>
                </a:lnTo>
                <a:lnTo>
                  <a:pt x="9116678" y="9082490"/>
                </a:lnTo>
                <a:lnTo>
                  <a:pt x="0" y="9082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176833" y="1588465"/>
            <a:ext cx="7155828" cy="71558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4566" r="-345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7833579" y="7411473"/>
            <a:ext cx="444631" cy="444631"/>
          </a:xfrm>
          <a:custGeom>
            <a:avLst/>
            <a:gdLst/>
            <a:ahLst/>
            <a:cxnLst/>
            <a:rect l="l" t="t" r="r" b="b"/>
            <a:pathLst>
              <a:path w="444631" h="444631">
                <a:moveTo>
                  <a:pt x="0" y="0"/>
                </a:moveTo>
                <a:lnTo>
                  <a:pt x="444630" y="0"/>
                </a:lnTo>
                <a:lnTo>
                  <a:pt x="444630" y="444631"/>
                </a:lnTo>
                <a:lnTo>
                  <a:pt x="0" y="444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833579" y="8050233"/>
            <a:ext cx="444631" cy="444631"/>
          </a:xfrm>
          <a:custGeom>
            <a:avLst/>
            <a:gdLst/>
            <a:ahLst/>
            <a:cxnLst/>
            <a:rect l="l" t="t" r="r" b="b"/>
            <a:pathLst>
              <a:path w="444631" h="444631">
                <a:moveTo>
                  <a:pt x="0" y="0"/>
                </a:moveTo>
                <a:lnTo>
                  <a:pt x="444630" y="0"/>
                </a:lnTo>
                <a:lnTo>
                  <a:pt x="444630" y="444630"/>
                </a:lnTo>
                <a:lnTo>
                  <a:pt x="0" y="444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833579" y="8688992"/>
            <a:ext cx="444631" cy="444631"/>
          </a:xfrm>
          <a:custGeom>
            <a:avLst/>
            <a:gdLst/>
            <a:ahLst/>
            <a:cxnLst/>
            <a:rect l="l" t="t" r="r" b="b"/>
            <a:pathLst>
              <a:path w="444631" h="444631">
                <a:moveTo>
                  <a:pt x="0" y="0"/>
                </a:moveTo>
                <a:lnTo>
                  <a:pt x="444630" y="0"/>
                </a:lnTo>
                <a:lnTo>
                  <a:pt x="444630" y="444631"/>
                </a:lnTo>
                <a:lnTo>
                  <a:pt x="0" y="4446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3723130" y="8993644"/>
            <a:ext cx="4097355" cy="40973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93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28125" y="8260372"/>
            <a:ext cx="352978" cy="35297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833579" y="697297"/>
            <a:ext cx="7727468" cy="71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8726" lvl="1" indent="-554363" algn="l">
              <a:lnSpc>
                <a:spcPts val="5443"/>
              </a:lnSpc>
              <a:spcBef>
                <a:spcPct val="0"/>
              </a:spcBef>
              <a:buAutoNum type="arabicPeriod"/>
            </a:pPr>
            <a:r>
              <a:rPr lang="en-US" sz="5135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Project’s Purpose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02307" y="7284068"/>
            <a:ext cx="11349402" cy="12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5"/>
              </a:lnSpc>
            </a:pPr>
            <a:r>
              <a:rPr lang="en-US" sz="361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Improve Marketing Performance</a:t>
            </a:r>
          </a:p>
          <a:p>
            <a:pPr algn="just">
              <a:lnSpc>
                <a:spcPts val="5055"/>
              </a:lnSpc>
            </a:pPr>
            <a:endParaRPr lang="en-US" sz="361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502307" y="7922828"/>
            <a:ext cx="11349402" cy="62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5"/>
              </a:lnSpc>
            </a:pPr>
            <a:r>
              <a:rPr lang="en-US" sz="361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Enhance Customer Experience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02307" y="8561587"/>
            <a:ext cx="11349402" cy="12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55"/>
              </a:lnSpc>
            </a:pPr>
            <a:r>
              <a:rPr lang="en-US" sz="361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Revenue Growth Target</a:t>
            </a:r>
          </a:p>
          <a:p>
            <a:pPr algn="just">
              <a:lnSpc>
                <a:spcPts val="5055"/>
              </a:lnSpc>
            </a:pPr>
            <a:endParaRPr lang="en-US" sz="3610" b="1">
              <a:solidFill>
                <a:srgbClr val="00000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522519" y="2094972"/>
            <a:ext cx="6077053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2"/>
              </a:lnSpc>
            </a:pPr>
            <a:r>
              <a:rPr lang="en-US" sz="2700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Business Problem: </a:t>
            </a:r>
            <a:r>
              <a:rPr lang="en-US" sz="27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</a:t>
            </a:r>
          </a:p>
          <a:p>
            <a:pPr marL="0" lvl="0" indent="0" algn="l">
              <a:lnSpc>
                <a:spcPts val="3816"/>
              </a:lnSpc>
              <a:spcBef>
                <a:spcPct val="0"/>
              </a:spcBef>
            </a:pPr>
            <a:endParaRPr lang="en-US" sz="2700" b="1">
              <a:solidFill>
                <a:srgbClr val="FFFFF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11622678" y="2721399"/>
            <a:ext cx="5108661" cy="956567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1622678" y="3929550"/>
            <a:ext cx="5108661" cy="956567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1622678" y="5137701"/>
            <a:ext cx="5108661" cy="956567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2023511" y="2799633"/>
            <a:ext cx="43069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Low conversion rate despite running ads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23511" y="4007784"/>
            <a:ext cx="43069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High advertising costs with little effectiveness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23511" y="5215935"/>
            <a:ext cx="430699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No responses to marketing emails or messages</a:t>
            </a:r>
          </a:p>
        </p:txBody>
      </p:sp>
      <p:sp>
        <p:nvSpPr>
          <p:cNvPr id="26" name="AutoShape 26"/>
          <p:cNvSpPr/>
          <p:nvPr/>
        </p:nvSpPr>
        <p:spPr>
          <a:xfrm>
            <a:off x="11111489" y="2503975"/>
            <a:ext cx="98511" cy="3807717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5917910" y="3413552"/>
            <a:ext cx="5047475" cy="176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80"/>
              </a:lnSpc>
            </a:pPr>
            <a:r>
              <a:rPr lang="en-US" sz="3600" b="1" spc="107">
                <a:solidFill>
                  <a:srgbClr val="004CC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LOW MARKETING CAMPAIGN PERFORMANCE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79" t="-375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411774" y="-4958842"/>
            <a:ext cx="13478005" cy="1347800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700000">
            <a:off x="11894848" y="3553131"/>
            <a:ext cx="6562870" cy="6365984"/>
          </a:xfrm>
          <a:custGeom>
            <a:avLst/>
            <a:gdLst/>
            <a:ahLst/>
            <a:cxnLst/>
            <a:rect l="l" t="t" r="r" b="b"/>
            <a:pathLst>
              <a:path w="6562870" h="6365984">
                <a:moveTo>
                  <a:pt x="0" y="0"/>
                </a:moveTo>
                <a:lnTo>
                  <a:pt x="6562870" y="0"/>
                </a:lnTo>
                <a:lnTo>
                  <a:pt x="6562870" y="6365984"/>
                </a:lnTo>
                <a:lnTo>
                  <a:pt x="0" y="63659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637812" y="4313087"/>
            <a:ext cx="5115599" cy="511559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316466"/>
            <a:ext cx="9277743" cy="71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8726" lvl="1" indent="-554363" algn="l">
              <a:lnSpc>
                <a:spcPts val="5443"/>
              </a:lnSpc>
              <a:spcBef>
                <a:spcPct val="0"/>
              </a:spcBef>
              <a:buAutoNum type="arabicPeriod"/>
            </a:pPr>
            <a:r>
              <a:rPr lang="en-US" sz="5135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Project's Purpose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442377"/>
            <a:ext cx="9758446" cy="3185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This project mainly focuses on EDA &amp; Clustering with </a:t>
            </a:r>
            <a:r>
              <a:rPr lang="en-US" sz="2999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PySpark</a:t>
            </a:r>
            <a:r>
              <a:rPr lang="en-US" sz="29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&amp; Spark </a:t>
            </a:r>
            <a:r>
              <a:rPr lang="en-US" sz="2999" dirty="0" err="1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MLlib</a:t>
            </a:r>
            <a:r>
              <a:rPr lang="en-US" sz="29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algn="just">
              <a:lnSpc>
                <a:spcPts val="4199"/>
              </a:lnSpc>
            </a:pPr>
            <a:r>
              <a:rPr lang="en-US" sz="29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Clustering includes the implementation of </a:t>
            </a:r>
            <a:r>
              <a:rPr lang="en-US" sz="2999" b="1" dirty="0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K-Mean Algorithm</a:t>
            </a:r>
            <a:r>
              <a:rPr lang="en-US" sz="2999" b="1" dirty="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999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and </a:t>
            </a:r>
            <a:r>
              <a:rPr lang="en-US" sz="2999" b="1" dirty="0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other clustering algorithms</a:t>
            </a:r>
          </a:p>
          <a:p>
            <a:pPr algn="just">
              <a:lnSpc>
                <a:spcPts val="4199"/>
              </a:lnSpc>
            </a:pPr>
            <a:endParaRPr lang="en-US" sz="2999" b="1" dirty="0">
              <a:solidFill>
                <a:srgbClr val="004CC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  <a:p>
            <a:pPr algn="just">
              <a:lnSpc>
                <a:spcPts val="4199"/>
              </a:lnSpc>
            </a:pPr>
            <a:endParaRPr lang="en-US" sz="2999" b="1" dirty="0">
              <a:solidFill>
                <a:srgbClr val="004CC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5052227"/>
            <a:ext cx="9991355" cy="2763621"/>
            <a:chOff x="0" y="0"/>
            <a:chExt cx="13321807" cy="3684828"/>
          </a:xfrm>
        </p:grpSpPr>
        <p:sp>
          <p:nvSpPr>
            <p:cNvPr id="12" name="Freeform 12"/>
            <p:cNvSpPr/>
            <p:nvPr/>
          </p:nvSpPr>
          <p:spPr>
            <a:xfrm>
              <a:off x="0" y="1007227"/>
              <a:ext cx="492862" cy="492862"/>
            </a:xfrm>
            <a:custGeom>
              <a:avLst/>
              <a:gdLst/>
              <a:ahLst/>
              <a:cxnLst/>
              <a:rect l="l" t="t" r="r" b="b"/>
              <a:pathLst>
                <a:path w="492862" h="492862">
                  <a:moveTo>
                    <a:pt x="0" y="0"/>
                  </a:moveTo>
                  <a:lnTo>
                    <a:pt x="492862" y="0"/>
                  </a:lnTo>
                  <a:lnTo>
                    <a:pt x="492862" y="492863"/>
                  </a:lnTo>
                  <a:lnTo>
                    <a:pt x="0" y="492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1715277"/>
              <a:ext cx="492862" cy="492862"/>
            </a:xfrm>
            <a:custGeom>
              <a:avLst/>
              <a:gdLst/>
              <a:ahLst/>
              <a:cxnLst/>
              <a:rect l="l" t="t" r="r" b="b"/>
              <a:pathLst>
                <a:path w="492862" h="492862">
                  <a:moveTo>
                    <a:pt x="0" y="0"/>
                  </a:moveTo>
                  <a:lnTo>
                    <a:pt x="492862" y="0"/>
                  </a:lnTo>
                  <a:lnTo>
                    <a:pt x="492862" y="492862"/>
                  </a:lnTo>
                  <a:lnTo>
                    <a:pt x="0" y="492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2423326"/>
              <a:ext cx="492862" cy="492862"/>
            </a:xfrm>
            <a:custGeom>
              <a:avLst/>
              <a:gdLst/>
              <a:ahLst/>
              <a:cxnLst/>
              <a:rect l="l" t="t" r="r" b="b"/>
              <a:pathLst>
                <a:path w="492862" h="492862">
                  <a:moveTo>
                    <a:pt x="0" y="0"/>
                  </a:moveTo>
                  <a:lnTo>
                    <a:pt x="492862" y="0"/>
                  </a:lnTo>
                  <a:lnTo>
                    <a:pt x="492862" y="492862"/>
                  </a:lnTo>
                  <a:lnTo>
                    <a:pt x="0" y="492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41270" y="874268"/>
              <a:ext cx="12580537" cy="68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2"/>
                </a:lnSpc>
              </a:pPr>
              <a:r>
                <a:rPr lang="en-US" sz="3002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Language: Python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41270" y="1582317"/>
              <a:ext cx="12580537" cy="68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2"/>
                </a:lnSpc>
              </a:pPr>
              <a:r>
                <a:rPr lang="en-US" sz="3002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Package: PySpark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41270" y="2290367"/>
              <a:ext cx="12580537" cy="682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2"/>
                </a:lnSpc>
              </a:pPr>
              <a:r>
                <a:rPr lang="en-US" sz="3002" b="1">
                  <a:solidFill>
                    <a:srgbClr val="000000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Services: Spark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999096"/>
              <a:ext cx="12580537" cy="68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2"/>
                </a:lnSpc>
              </a:pPr>
              <a:r>
                <a:rPr lang="en-US" sz="3002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Run on Google Colab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47625"/>
              <a:ext cx="12370324" cy="8012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52"/>
                </a:lnSpc>
                <a:spcBef>
                  <a:spcPct val="0"/>
                </a:spcBef>
              </a:pPr>
              <a:r>
                <a:rPr lang="en-US" sz="4200" b="1">
                  <a:solidFill>
                    <a:srgbClr val="004CC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Tech stack: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1151">
            <a:off x="-888644" y="-1837067"/>
            <a:ext cx="20065287" cy="13961134"/>
          </a:xfrm>
          <a:custGeom>
            <a:avLst/>
            <a:gdLst/>
            <a:ahLst/>
            <a:cxnLst/>
            <a:rect l="l" t="t" r="r" b="b"/>
            <a:pathLst>
              <a:path w="20065287" h="13961134">
                <a:moveTo>
                  <a:pt x="2200657" y="0"/>
                </a:moveTo>
                <a:lnTo>
                  <a:pt x="20065288" y="3912280"/>
                </a:lnTo>
                <a:lnTo>
                  <a:pt x="17864631" y="13961134"/>
                </a:lnTo>
                <a:lnTo>
                  <a:pt x="0" y="10048854"/>
                </a:lnTo>
                <a:lnTo>
                  <a:pt x="2200657" y="0"/>
                </a:lnTo>
                <a:close/>
              </a:path>
            </a:pathLst>
          </a:custGeom>
          <a:blipFill>
            <a:blip r:embed="rId2"/>
            <a:stretch>
              <a:fillRect l="-1241" r="-8451" b="-11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871075">
            <a:off x="15350015" y="-2421040"/>
            <a:ext cx="5078392" cy="5072044"/>
          </a:xfrm>
          <a:custGeom>
            <a:avLst/>
            <a:gdLst/>
            <a:ahLst/>
            <a:cxnLst/>
            <a:rect l="l" t="t" r="r" b="b"/>
            <a:pathLst>
              <a:path w="5078392" h="5072044">
                <a:moveTo>
                  <a:pt x="0" y="0"/>
                </a:moveTo>
                <a:lnTo>
                  <a:pt x="5078392" y="0"/>
                </a:lnTo>
                <a:lnTo>
                  <a:pt x="5078392" y="5072044"/>
                </a:lnTo>
                <a:lnTo>
                  <a:pt x="0" y="5072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0705" y="1992861"/>
            <a:ext cx="7466684" cy="56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2"/>
              </a:lnSpc>
              <a:spcBef>
                <a:spcPct val="0"/>
              </a:spcBef>
            </a:pPr>
            <a:r>
              <a:rPr lang="en-US" sz="40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Data Overview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781092" y="1945236"/>
            <a:ext cx="10405509" cy="2010511"/>
            <a:chOff x="0" y="0"/>
            <a:chExt cx="13874012" cy="268068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3874012" cy="2680682"/>
              <a:chOff x="0" y="0"/>
              <a:chExt cx="2740546" cy="52951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740546" cy="529517"/>
              </a:xfrm>
              <a:custGeom>
                <a:avLst/>
                <a:gdLst/>
                <a:ahLst/>
                <a:cxnLst/>
                <a:rect l="l" t="t" r="r" b="b"/>
                <a:pathLst>
                  <a:path w="2740546" h="529517">
                    <a:moveTo>
                      <a:pt x="37945" y="0"/>
                    </a:moveTo>
                    <a:lnTo>
                      <a:pt x="2702600" y="0"/>
                    </a:lnTo>
                    <a:cubicBezTo>
                      <a:pt x="2712664" y="0"/>
                      <a:pt x="2722316" y="3998"/>
                      <a:pt x="2729432" y="11114"/>
                    </a:cubicBezTo>
                    <a:cubicBezTo>
                      <a:pt x="2736548" y="18230"/>
                      <a:pt x="2740546" y="27881"/>
                      <a:pt x="2740546" y="37945"/>
                    </a:cubicBezTo>
                    <a:lnTo>
                      <a:pt x="2740546" y="491572"/>
                    </a:lnTo>
                    <a:cubicBezTo>
                      <a:pt x="2740546" y="512529"/>
                      <a:pt x="2723557" y="529517"/>
                      <a:pt x="2702600" y="529517"/>
                    </a:cubicBezTo>
                    <a:lnTo>
                      <a:pt x="37945" y="529517"/>
                    </a:lnTo>
                    <a:cubicBezTo>
                      <a:pt x="16989" y="529517"/>
                      <a:pt x="0" y="512529"/>
                      <a:pt x="0" y="491572"/>
                    </a:cubicBezTo>
                    <a:lnTo>
                      <a:pt x="0" y="37945"/>
                    </a:lnTo>
                    <a:cubicBezTo>
                      <a:pt x="0" y="16989"/>
                      <a:pt x="16989" y="0"/>
                      <a:pt x="3794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rnd">
                <a:solidFill>
                  <a:srgbClr val="004CC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2740546" cy="5771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58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345196" y="212374"/>
              <a:ext cx="9955578" cy="682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16"/>
                </a:lnSpc>
                <a:spcBef>
                  <a:spcPct val="0"/>
                </a:spcBef>
              </a:pPr>
              <a:r>
                <a:rPr lang="en-US" sz="3600" b="1">
                  <a:solidFill>
                    <a:srgbClr val="004CC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data.csv </a:t>
              </a:r>
              <a:r>
                <a:rPr lang="en-US" sz="3600">
                  <a:solidFill>
                    <a:srgbClr val="004CCF"/>
                  </a:solidFill>
                  <a:latin typeface="Aileron"/>
                  <a:ea typeface="Aileron"/>
                  <a:cs typeface="Aileron"/>
                  <a:sym typeface="Aileron"/>
                </a:rPr>
                <a:t>(CSV file)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345196" y="1151452"/>
              <a:ext cx="493249" cy="493249"/>
            </a:xfrm>
            <a:custGeom>
              <a:avLst/>
              <a:gdLst/>
              <a:ahLst/>
              <a:cxnLst/>
              <a:rect l="l" t="t" r="r" b="b"/>
              <a:pathLst>
                <a:path w="493249" h="493249">
                  <a:moveTo>
                    <a:pt x="0" y="0"/>
                  </a:moveTo>
                  <a:lnTo>
                    <a:pt x="493249" y="0"/>
                  </a:lnTo>
                  <a:lnTo>
                    <a:pt x="493249" y="493249"/>
                  </a:lnTo>
                  <a:lnTo>
                    <a:pt x="0" y="493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45196" y="1860057"/>
              <a:ext cx="493249" cy="493249"/>
            </a:xfrm>
            <a:custGeom>
              <a:avLst/>
              <a:gdLst/>
              <a:ahLst/>
              <a:cxnLst/>
              <a:rect l="l" t="t" r="r" b="b"/>
              <a:pathLst>
                <a:path w="493249" h="493249">
                  <a:moveTo>
                    <a:pt x="0" y="0"/>
                  </a:moveTo>
                  <a:lnTo>
                    <a:pt x="493249" y="0"/>
                  </a:lnTo>
                  <a:lnTo>
                    <a:pt x="493249" y="493248"/>
                  </a:lnTo>
                  <a:lnTo>
                    <a:pt x="0" y="4932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87047" y="1018448"/>
              <a:ext cx="12560109" cy="685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6"/>
                </a:lnSpc>
              </a:pPr>
              <a:r>
                <a:rPr lang="en-US" sz="3004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Transaction records (From 01/12/2010 to 09/12/2011)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87047" y="1727053"/>
              <a:ext cx="9950103" cy="685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6"/>
                </a:lnSpc>
              </a:pPr>
              <a:r>
                <a:rPr lang="en-US" sz="3004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541909 rows, 8 columns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1215" y="4946347"/>
            <a:ext cx="4124321" cy="728636"/>
            <a:chOff x="0" y="0"/>
            <a:chExt cx="1086241" cy="1919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86241" cy="191904"/>
            </a:xfrm>
            <a:custGeom>
              <a:avLst/>
              <a:gdLst/>
              <a:ahLst/>
              <a:cxnLst/>
              <a:rect l="l" t="t" r="r" b="b"/>
              <a:pathLst>
                <a:path w="1086241" h="191904">
                  <a:moveTo>
                    <a:pt x="37543" y="0"/>
                  </a:moveTo>
                  <a:lnTo>
                    <a:pt x="1048698" y="0"/>
                  </a:lnTo>
                  <a:cubicBezTo>
                    <a:pt x="1058655" y="0"/>
                    <a:pt x="1068204" y="3955"/>
                    <a:pt x="1075245" y="10996"/>
                  </a:cubicBezTo>
                  <a:cubicBezTo>
                    <a:pt x="1082286" y="18037"/>
                    <a:pt x="1086241" y="27586"/>
                    <a:pt x="1086241" y="37543"/>
                  </a:cubicBezTo>
                  <a:lnTo>
                    <a:pt x="1086241" y="154361"/>
                  </a:lnTo>
                  <a:cubicBezTo>
                    <a:pt x="1086241" y="175096"/>
                    <a:pt x="1069432" y="191904"/>
                    <a:pt x="1048698" y="191904"/>
                  </a:cubicBezTo>
                  <a:lnTo>
                    <a:pt x="37543" y="191904"/>
                  </a:lnTo>
                  <a:cubicBezTo>
                    <a:pt x="27586" y="191904"/>
                    <a:pt x="18037" y="187949"/>
                    <a:pt x="10996" y="180908"/>
                  </a:cubicBezTo>
                  <a:cubicBezTo>
                    <a:pt x="3955" y="173868"/>
                    <a:pt x="0" y="164318"/>
                    <a:pt x="0" y="154361"/>
                  </a:cubicBezTo>
                  <a:lnTo>
                    <a:pt x="0" y="37543"/>
                  </a:lnTo>
                  <a:cubicBezTo>
                    <a:pt x="0" y="27586"/>
                    <a:pt x="3955" y="18037"/>
                    <a:pt x="10996" y="10996"/>
                  </a:cubicBezTo>
                  <a:cubicBezTo>
                    <a:pt x="18037" y="3955"/>
                    <a:pt x="27586" y="0"/>
                    <a:pt x="37543" y="0"/>
                  </a:cubicBezTo>
                  <a:close/>
                </a:path>
              </a:pathLst>
            </a:custGeom>
            <a:solidFill>
              <a:srgbClr val="004CC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86241" cy="239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58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56995" y="5078636"/>
            <a:ext cx="3492763" cy="50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6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Categorical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244257" y="4946347"/>
            <a:ext cx="4124321" cy="728636"/>
            <a:chOff x="0" y="0"/>
            <a:chExt cx="1086241" cy="1919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86241" cy="191904"/>
            </a:xfrm>
            <a:custGeom>
              <a:avLst/>
              <a:gdLst/>
              <a:ahLst/>
              <a:cxnLst/>
              <a:rect l="l" t="t" r="r" b="b"/>
              <a:pathLst>
                <a:path w="1086241" h="191904">
                  <a:moveTo>
                    <a:pt x="37543" y="0"/>
                  </a:moveTo>
                  <a:lnTo>
                    <a:pt x="1048698" y="0"/>
                  </a:lnTo>
                  <a:cubicBezTo>
                    <a:pt x="1058655" y="0"/>
                    <a:pt x="1068204" y="3955"/>
                    <a:pt x="1075245" y="10996"/>
                  </a:cubicBezTo>
                  <a:cubicBezTo>
                    <a:pt x="1082286" y="18037"/>
                    <a:pt x="1086241" y="27586"/>
                    <a:pt x="1086241" y="37543"/>
                  </a:cubicBezTo>
                  <a:lnTo>
                    <a:pt x="1086241" y="154361"/>
                  </a:lnTo>
                  <a:cubicBezTo>
                    <a:pt x="1086241" y="175096"/>
                    <a:pt x="1069432" y="191904"/>
                    <a:pt x="1048698" y="191904"/>
                  </a:cubicBezTo>
                  <a:lnTo>
                    <a:pt x="37543" y="191904"/>
                  </a:lnTo>
                  <a:cubicBezTo>
                    <a:pt x="27586" y="191904"/>
                    <a:pt x="18037" y="187949"/>
                    <a:pt x="10996" y="180908"/>
                  </a:cubicBezTo>
                  <a:cubicBezTo>
                    <a:pt x="3955" y="173868"/>
                    <a:pt x="0" y="164318"/>
                    <a:pt x="0" y="154361"/>
                  </a:cubicBezTo>
                  <a:lnTo>
                    <a:pt x="0" y="37543"/>
                  </a:lnTo>
                  <a:cubicBezTo>
                    <a:pt x="0" y="27586"/>
                    <a:pt x="3955" y="18037"/>
                    <a:pt x="10996" y="10996"/>
                  </a:cubicBezTo>
                  <a:cubicBezTo>
                    <a:pt x="18037" y="3955"/>
                    <a:pt x="27586" y="0"/>
                    <a:pt x="37543" y="0"/>
                  </a:cubicBezTo>
                  <a:close/>
                </a:path>
              </a:pathLst>
            </a:custGeom>
            <a:solidFill>
              <a:srgbClr val="0E62F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086241" cy="239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58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60037" y="5078636"/>
            <a:ext cx="3492763" cy="50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6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Numerical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3105390" y="4946347"/>
            <a:ext cx="4124321" cy="728636"/>
            <a:chOff x="0" y="0"/>
            <a:chExt cx="1086241" cy="19190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86241" cy="191904"/>
            </a:xfrm>
            <a:custGeom>
              <a:avLst/>
              <a:gdLst/>
              <a:ahLst/>
              <a:cxnLst/>
              <a:rect l="l" t="t" r="r" b="b"/>
              <a:pathLst>
                <a:path w="1086241" h="191904">
                  <a:moveTo>
                    <a:pt x="37543" y="0"/>
                  </a:moveTo>
                  <a:lnTo>
                    <a:pt x="1048698" y="0"/>
                  </a:lnTo>
                  <a:cubicBezTo>
                    <a:pt x="1058655" y="0"/>
                    <a:pt x="1068204" y="3955"/>
                    <a:pt x="1075245" y="10996"/>
                  </a:cubicBezTo>
                  <a:cubicBezTo>
                    <a:pt x="1082286" y="18037"/>
                    <a:pt x="1086241" y="27586"/>
                    <a:pt x="1086241" y="37543"/>
                  </a:cubicBezTo>
                  <a:lnTo>
                    <a:pt x="1086241" y="154361"/>
                  </a:lnTo>
                  <a:cubicBezTo>
                    <a:pt x="1086241" y="175096"/>
                    <a:pt x="1069432" y="191904"/>
                    <a:pt x="1048698" y="191904"/>
                  </a:cubicBezTo>
                  <a:lnTo>
                    <a:pt x="37543" y="191904"/>
                  </a:lnTo>
                  <a:cubicBezTo>
                    <a:pt x="27586" y="191904"/>
                    <a:pt x="18037" y="187949"/>
                    <a:pt x="10996" y="180908"/>
                  </a:cubicBezTo>
                  <a:cubicBezTo>
                    <a:pt x="3955" y="173868"/>
                    <a:pt x="0" y="164318"/>
                    <a:pt x="0" y="154361"/>
                  </a:cubicBezTo>
                  <a:lnTo>
                    <a:pt x="0" y="37543"/>
                  </a:lnTo>
                  <a:cubicBezTo>
                    <a:pt x="0" y="27586"/>
                    <a:pt x="3955" y="18037"/>
                    <a:pt x="10996" y="10996"/>
                  </a:cubicBezTo>
                  <a:cubicBezTo>
                    <a:pt x="18037" y="3955"/>
                    <a:pt x="27586" y="0"/>
                    <a:pt x="37543" y="0"/>
                  </a:cubicBezTo>
                  <a:close/>
                </a:path>
              </a:pathLst>
            </a:custGeom>
            <a:solidFill>
              <a:srgbClr val="5A93F6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086241" cy="2395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58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421169" y="5078636"/>
            <a:ext cx="3492763" cy="50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6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TimeStamp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16186" y="6398883"/>
            <a:ext cx="3031401" cy="1433667"/>
            <a:chOff x="0" y="0"/>
            <a:chExt cx="798394" cy="37759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98394" cy="377591"/>
            </a:xfrm>
            <a:custGeom>
              <a:avLst/>
              <a:gdLst/>
              <a:ahLst/>
              <a:cxnLst/>
              <a:rect l="l" t="t" r="r" b="b"/>
              <a:pathLst>
                <a:path w="798394" h="377591">
                  <a:moveTo>
                    <a:pt x="51078" y="0"/>
                  </a:moveTo>
                  <a:lnTo>
                    <a:pt x="747316" y="0"/>
                  </a:lnTo>
                  <a:cubicBezTo>
                    <a:pt x="760862" y="0"/>
                    <a:pt x="773854" y="5381"/>
                    <a:pt x="783433" y="14960"/>
                  </a:cubicBezTo>
                  <a:cubicBezTo>
                    <a:pt x="793012" y="24539"/>
                    <a:pt x="798394" y="37531"/>
                    <a:pt x="798394" y="51078"/>
                  </a:cubicBezTo>
                  <a:lnTo>
                    <a:pt x="798394" y="326513"/>
                  </a:lnTo>
                  <a:cubicBezTo>
                    <a:pt x="798394" y="354723"/>
                    <a:pt x="775525" y="377591"/>
                    <a:pt x="747316" y="377591"/>
                  </a:cubicBezTo>
                  <a:lnTo>
                    <a:pt x="51078" y="377591"/>
                  </a:lnTo>
                  <a:cubicBezTo>
                    <a:pt x="37531" y="377591"/>
                    <a:pt x="24539" y="372210"/>
                    <a:pt x="14960" y="362631"/>
                  </a:cubicBezTo>
                  <a:cubicBezTo>
                    <a:pt x="5381" y="353052"/>
                    <a:pt x="0" y="340060"/>
                    <a:pt x="0" y="326513"/>
                  </a:cubicBezTo>
                  <a:lnTo>
                    <a:pt x="0" y="51078"/>
                  </a:lnTo>
                  <a:cubicBezTo>
                    <a:pt x="0" y="37531"/>
                    <a:pt x="5381" y="24539"/>
                    <a:pt x="14960" y="14960"/>
                  </a:cubicBezTo>
                  <a:cubicBezTo>
                    <a:pt x="24539" y="5381"/>
                    <a:pt x="37531" y="0"/>
                    <a:pt x="510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4CC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798394" cy="42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58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16186" y="8089726"/>
            <a:ext cx="3031401" cy="1433667"/>
            <a:chOff x="0" y="0"/>
            <a:chExt cx="798394" cy="37759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98394" cy="377591"/>
            </a:xfrm>
            <a:custGeom>
              <a:avLst/>
              <a:gdLst/>
              <a:ahLst/>
              <a:cxnLst/>
              <a:rect l="l" t="t" r="r" b="b"/>
              <a:pathLst>
                <a:path w="798394" h="377591">
                  <a:moveTo>
                    <a:pt x="51078" y="0"/>
                  </a:moveTo>
                  <a:lnTo>
                    <a:pt x="747316" y="0"/>
                  </a:lnTo>
                  <a:cubicBezTo>
                    <a:pt x="760862" y="0"/>
                    <a:pt x="773854" y="5381"/>
                    <a:pt x="783433" y="14960"/>
                  </a:cubicBezTo>
                  <a:cubicBezTo>
                    <a:pt x="793012" y="24539"/>
                    <a:pt x="798394" y="37531"/>
                    <a:pt x="798394" y="51078"/>
                  </a:cubicBezTo>
                  <a:lnTo>
                    <a:pt x="798394" y="326513"/>
                  </a:lnTo>
                  <a:cubicBezTo>
                    <a:pt x="798394" y="354723"/>
                    <a:pt x="775525" y="377591"/>
                    <a:pt x="747316" y="377591"/>
                  </a:cubicBezTo>
                  <a:lnTo>
                    <a:pt x="51078" y="377591"/>
                  </a:lnTo>
                  <a:cubicBezTo>
                    <a:pt x="37531" y="377591"/>
                    <a:pt x="24539" y="372210"/>
                    <a:pt x="14960" y="362631"/>
                  </a:cubicBezTo>
                  <a:cubicBezTo>
                    <a:pt x="5381" y="353052"/>
                    <a:pt x="0" y="340060"/>
                    <a:pt x="0" y="326513"/>
                  </a:cubicBezTo>
                  <a:lnTo>
                    <a:pt x="0" y="51078"/>
                  </a:lnTo>
                  <a:cubicBezTo>
                    <a:pt x="0" y="37531"/>
                    <a:pt x="5381" y="24539"/>
                    <a:pt x="14960" y="14960"/>
                  </a:cubicBezTo>
                  <a:cubicBezTo>
                    <a:pt x="24539" y="5381"/>
                    <a:pt x="37531" y="0"/>
                    <a:pt x="510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4CC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98394" cy="42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58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38021" y="6883688"/>
            <a:ext cx="2787731" cy="50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6"/>
              </a:lnSpc>
              <a:spcBef>
                <a:spcPct val="0"/>
              </a:spcBef>
            </a:pPr>
            <a:r>
              <a:rPr lang="en-US" sz="3600">
                <a:solidFill>
                  <a:srgbClr val="004CCF"/>
                </a:solidFill>
                <a:latin typeface="Aileron"/>
                <a:ea typeface="Aileron"/>
                <a:cs typeface="Aileron"/>
                <a:sym typeface="Aileron"/>
              </a:rPr>
              <a:t>InvoiceNo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38021" y="8574531"/>
            <a:ext cx="2787731" cy="50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6"/>
              </a:lnSpc>
              <a:spcBef>
                <a:spcPct val="0"/>
              </a:spcBef>
            </a:pPr>
            <a:r>
              <a:rPr lang="en-US" sz="3600">
                <a:solidFill>
                  <a:srgbClr val="004CCF"/>
                </a:solidFill>
                <a:latin typeface="Aileron"/>
                <a:ea typeface="Aileron"/>
                <a:cs typeface="Aileron"/>
                <a:sym typeface="Aileron"/>
              </a:rPr>
              <a:t>Description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4094047" y="6398883"/>
            <a:ext cx="3031401" cy="1433667"/>
            <a:chOff x="0" y="0"/>
            <a:chExt cx="798394" cy="37759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98394" cy="377591"/>
            </a:xfrm>
            <a:custGeom>
              <a:avLst/>
              <a:gdLst/>
              <a:ahLst/>
              <a:cxnLst/>
              <a:rect l="l" t="t" r="r" b="b"/>
              <a:pathLst>
                <a:path w="798394" h="377591">
                  <a:moveTo>
                    <a:pt x="51078" y="0"/>
                  </a:moveTo>
                  <a:lnTo>
                    <a:pt x="747316" y="0"/>
                  </a:lnTo>
                  <a:cubicBezTo>
                    <a:pt x="760862" y="0"/>
                    <a:pt x="773854" y="5381"/>
                    <a:pt x="783433" y="14960"/>
                  </a:cubicBezTo>
                  <a:cubicBezTo>
                    <a:pt x="793012" y="24539"/>
                    <a:pt x="798394" y="37531"/>
                    <a:pt x="798394" y="51078"/>
                  </a:cubicBezTo>
                  <a:lnTo>
                    <a:pt x="798394" y="326513"/>
                  </a:lnTo>
                  <a:cubicBezTo>
                    <a:pt x="798394" y="354723"/>
                    <a:pt x="775525" y="377591"/>
                    <a:pt x="747316" y="377591"/>
                  </a:cubicBezTo>
                  <a:lnTo>
                    <a:pt x="51078" y="377591"/>
                  </a:lnTo>
                  <a:cubicBezTo>
                    <a:pt x="37531" y="377591"/>
                    <a:pt x="24539" y="372210"/>
                    <a:pt x="14960" y="362631"/>
                  </a:cubicBezTo>
                  <a:cubicBezTo>
                    <a:pt x="5381" y="353052"/>
                    <a:pt x="0" y="340060"/>
                    <a:pt x="0" y="326513"/>
                  </a:cubicBezTo>
                  <a:lnTo>
                    <a:pt x="0" y="51078"/>
                  </a:lnTo>
                  <a:cubicBezTo>
                    <a:pt x="0" y="37531"/>
                    <a:pt x="5381" y="24539"/>
                    <a:pt x="14960" y="14960"/>
                  </a:cubicBezTo>
                  <a:cubicBezTo>
                    <a:pt x="24539" y="5381"/>
                    <a:pt x="37531" y="0"/>
                    <a:pt x="510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4CC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798394" cy="42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58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790717" y="6398883"/>
            <a:ext cx="3031401" cy="1433667"/>
            <a:chOff x="0" y="0"/>
            <a:chExt cx="798394" cy="37759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98394" cy="377591"/>
            </a:xfrm>
            <a:custGeom>
              <a:avLst/>
              <a:gdLst/>
              <a:ahLst/>
              <a:cxnLst/>
              <a:rect l="l" t="t" r="r" b="b"/>
              <a:pathLst>
                <a:path w="798394" h="377591">
                  <a:moveTo>
                    <a:pt x="51078" y="0"/>
                  </a:moveTo>
                  <a:lnTo>
                    <a:pt x="747316" y="0"/>
                  </a:lnTo>
                  <a:cubicBezTo>
                    <a:pt x="760862" y="0"/>
                    <a:pt x="773854" y="5381"/>
                    <a:pt x="783433" y="14960"/>
                  </a:cubicBezTo>
                  <a:cubicBezTo>
                    <a:pt x="793012" y="24539"/>
                    <a:pt x="798394" y="37531"/>
                    <a:pt x="798394" y="51078"/>
                  </a:cubicBezTo>
                  <a:lnTo>
                    <a:pt x="798394" y="326513"/>
                  </a:lnTo>
                  <a:cubicBezTo>
                    <a:pt x="798394" y="354723"/>
                    <a:pt x="775525" y="377591"/>
                    <a:pt x="747316" y="377591"/>
                  </a:cubicBezTo>
                  <a:lnTo>
                    <a:pt x="51078" y="377591"/>
                  </a:lnTo>
                  <a:cubicBezTo>
                    <a:pt x="37531" y="377591"/>
                    <a:pt x="24539" y="372210"/>
                    <a:pt x="14960" y="362631"/>
                  </a:cubicBezTo>
                  <a:cubicBezTo>
                    <a:pt x="5381" y="353052"/>
                    <a:pt x="0" y="340060"/>
                    <a:pt x="0" y="326513"/>
                  </a:cubicBezTo>
                  <a:lnTo>
                    <a:pt x="0" y="51078"/>
                  </a:lnTo>
                  <a:cubicBezTo>
                    <a:pt x="0" y="37531"/>
                    <a:pt x="5381" y="24539"/>
                    <a:pt x="14960" y="14960"/>
                  </a:cubicBezTo>
                  <a:cubicBezTo>
                    <a:pt x="24539" y="5381"/>
                    <a:pt x="37531" y="0"/>
                    <a:pt x="510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4CC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798394" cy="42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58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3612819" y="6398883"/>
            <a:ext cx="3031401" cy="1433667"/>
            <a:chOff x="0" y="0"/>
            <a:chExt cx="798394" cy="37759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98394" cy="377591"/>
            </a:xfrm>
            <a:custGeom>
              <a:avLst/>
              <a:gdLst/>
              <a:ahLst/>
              <a:cxnLst/>
              <a:rect l="l" t="t" r="r" b="b"/>
              <a:pathLst>
                <a:path w="798394" h="377591">
                  <a:moveTo>
                    <a:pt x="51078" y="0"/>
                  </a:moveTo>
                  <a:lnTo>
                    <a:pt x="747316" y="0"/>
                  </a:lnTo>
                  <a:cubicBezTo>
                    <a:pt x="760862" y="0"/>
                    <a:pt x="773854" y="5381"/>
                    <a:pt x="783433" y="14960"/>
                  </a:cubicBezTo>
                  <a:cubicBezTo>
                    <a:pt x="793012" y="24539"/>
                    <a:pt x="798394" y="37531"/>
                    <a:pt x="798394" y="51078"/>
                  </a:cubicBezTo>
                  <a:lnTo>
                    <a:pt x="798394" y="326513"/>
                  </a:lnTo>
                  <a:cubicBezTo>
                    <a:pt x="798394" y="354723"/>
                    <a:pt x="775525" y="377591"/>
                    <a:pt x="747316" y="377591"/>
                  </a:cubicBezTo>
                  <a:lnTo>
                    <a:pt x="51078" y="377591"/>
                  </a:lnTo>
                  <a:cubicBezTo>
                    <a:pt x="37531" y="377591"/>
                    <a:pt x="24539" y="372210"/>
                    <a:pt x="14960" y="362631"/>
                  </a:cubicBezTo>
                  <a:cubicBezTo>
                    <a:pt x="5381" y="353052"/>
                    <a:pt x="0" y="340060"/>
                    <a:pt x="0" y="326513"/>
                  </a:cubicBezTo>
                  <a:lnTo>
                    <a:pt x="0" y="51078"/>
                  </a:lnTo>
                  <a:cubicBezTo>
                    <a:pt x="0" y="37531"/>
                    <a:pt x="5381" y="24539"/>
                    <a:pt x="14960" y="14960"/>
                  </a:cubicBezTo>
                  <a:cubicBezTo>
                    <a:pt x="24539" y="5381"/>
                    <a:pt x="37531" y="0"/>
                    <a:pt x="510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4CC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47625"/>
              <a:ext cx="798394" cy="42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58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4094047" y="8089726"/>
            <a:ext cx="3031401" cy="1433667"/>
            <a:chOff x="0" y="0"/>
            <a:chExt cx="798394" cy="37759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798394" cy="377591"/>
            </a:xfrm>
            <a:custGeom>
              <a:avLst/>
              <a:gdLst/>
              <a:ahLst/>
              <a:cxnLst/>
              <a:rect l="l" t="t" r="r" b="b"/>
              <a:pathLst>
                <a:path w="798394" h="377591">
                  <a:moveTo>
                    <a:pt x="51078" y="0"/>
                  </a:moveTo>
                  <a:lnTo>
                    <a:pt x="747316" y="0"/>
                  </a:lnTo>
                  <a:cubicBezTo>
                    <a:pt x="760862" y="0"/>
                    <a:pt x="773854" y="5381"/>
                    <a:pt x="783433" y="14960"/>
                  </a:cubicBezTo>
                  <a:cubicBezTo>
                    <a:pt x="793012" y="24539"/>
                    <a:pt x="798394" y="37531"/>
                    <a:pt x="798394" y="51078"/>
                  </a:cubicBezTo>
                  <a:lnTo>
                    <a:pt x="798394" y="326513"/>
                  </a:lnTo>
                  <a:cubicBezTo>
                    <a:pt x="798394" y="354723"/>
                    <a:pt x="775525" y="377591"/>
                    <a:pt x="747316" y="377591"/>
                  </a:cubicBezTo>
                  <a:lnTo>
                    <a:pt x="51078" y="377591"/>
                  </a:lnTo>
                  <a:cubicBezTo>
                    <a:pt x="37531" y="377591"/>
                    <a:pt x="24539" y="372210"/>
                    <a:pt x="14960" y="362631"/>
                  </a:cubicBezTo>
                  <a:cubicBezTo>
                    <a:pt x="5381" y="353052"/>
                    <a:pt x="0" y="340060"/>
                    <a:pt x="0" y="326513"/>
                  </a:cubicBezTo>
                  <a:lnTo>
                    <a:pt x="0" y="51078"/>
                  </a:lnTo>
                  <a:cubicBezTo>
                    <a:pt x="0" y="37531"/>
                    <a:pt x="5381" y="24539"/>
                    <a:pt x="14960" y="14960"/>
                  </a:cubicBezTo>
                  <a:cubicBezTo>
                    <a:pt x="24539" y="5381"/>
                    <a:pt x="37531" y="0"/>
                    <a:pt x="510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4CC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798394" cy="42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58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790717" y="8089726"/>
            <a:ext cx="3031401" cy="1433667"/>
            <a:chOff x="0" y="0"/>
            <a:chExt cx="798394" cy="37759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98394" cy="377591"/>
            </a:xfrm>
            <a:custGeom>
              <a:avLst/>
              <a:gdLst/>
              <a:ahLst/>
              <a:cxnLst/>
              <a:rect l="l" t="t" r="r" b="b"/>
              <a:pathLst>
                <a:path w="798394" h="377591">
                  <a:moveTo>
                    <a:pt x="51078" y="0"/>
                  </a:moveTo>
                  <a:lnTo>
                    <a:pt x="747316" y="0"/>
                  </a:lnTo>
                  <a:cubicBezTo>
                    <a:pt x="760862" y="0"/>
                    <a:pt x="773854" y="5381"/>
                    <a:pt x="783433" y="14960"/>
                  </a:cubicBezTo>
                  <a:cubicBezTo>
                    <a:pt x="793012" y="24539"/>
                    <a:pt x="798394" y="37531"/>
                    <a:pt x="798394" y="51078"/>
                  </a:cubicBezTo>
                  <a:lnTo>
                    <a:pt x="798394" y="326513"/>
                  </a:lnTo>
                  <a:cubicBezTo>
                    <a:pt x="798394" y="354723"/>
                    <a:pt x="775525" y="377591"/>
                    <a:pt x="747316" y="377591"/>
                  </a:cubicBezTo>
                  <a:lnTo>
                    <a:pt x="51078" y="377591"/>
                  </a:lnTo>
                  <a:cubicBezTo>
                    <a:pt x="37531" y="377591"/>
                    <a:pt x="24539" y="372210"/>
                    <a:pt x="14960" y="362631"/>
                  </a:cubicBezTo>
                  <a:cubicBezTo>
                    <a:pt x="5381" y="353052"/>
                    <a:pt x="0" y="340060"/>
                    <a:pt x="0" y="326513"/>
                  </a:cubicBezTo>
                  <a:lnTo>
                    <a:pt x="0" y="51078"/>
                  </a:lnTo>
                  <a:cubicBezTo>
                    <a:pt x="0" y="37531"/>
                    <a:pt x="5381" y="24539"/>
                    <a:pt x="14960" y="14960"/>
                  </a:cubicBezTo>
                  <a:cubicBezTo>
                    <a:pt x="24539" y="5381"/>
                    <a:pt x="37531" y="0"/>
                    <a:pt x="5107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4CC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47625"/>
              <a:ext cx="798394" cy="425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58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215882" y="6883688"/>
            <a:ext cx="2787731" cy="50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6"/>
              </a:lnSpc>
              <a:spcBef>
                <a:spcPct val="0"/>
              </a:spcBef>
            </a:pPr>
            <a:r>
              <a:rPr lang="en-US" sz="3600">
                <a:solidFill>
                  <a:srgbClr val="004CCF"/>
                </a:solidFill>
                <a:latin typeface="Aileron"/>
                <a:ea typeface="Aileron"/>
                <a:cs typeface="Aileron"/>
                <a:sym typeface="Aileron"/>
              </a:rPr>
              <a:t>Stock Code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912552" y="6883688"/>
            <a:ext cx="2787731" cy="50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6"/>
              </a:lnSpc>
              <a:spcBef>
                <a:spcPct val="0"/>
              </a:spcBef>
            </a:pPr>
            <a:r>
              <a:rPr lang="en-US" sz="3600">
                <a:solidFill>
                  <a:srgbClr val="004CCF"/>
                </a:solidFill>
                <a:latin typeface="Aileron"/>
                <a:ea typeface="Aileron"/>
                <a:cs typeface="Aileron"/>
                <a:sym typeface="Aileron"/>
              </a:rPr>
              <a:t>Quantity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734654" y="6883688"/>
            <a:ext cx="2787731" cy="50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6"/>
              </a:lnSpc>
              <a:spcBef>
                <a:spcPct val="0"/>
              </a:spcBef>
            </a:pPr>
            <a:r>
              <a:rPr lang="en-US" sz="3600">
                <a:solidFill>
                  <a:srgbClr val="004CCF"/>
                </a:solidFill>
                <a:latin typeface="Aileron"/>
                <a:ea typeface="Aileron"/>
                <a:cs typeface="Aileron"/>
                <a:sym typeface="Aileron"/>
              </a:rPr>
              <a:t>InvoiceDate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215882" y="8574531"/>
            <a:ext cx="2787731" cy="50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6"/>
              </a:lnSpc>
              <a:spcBef>
                <a:spcPct val="0"/>
              </a:spcBef>
            </a:pPr>
            <a:r>
              <a:rPr lang="en-US" sz="3600">
                <a:solidFill>
                  <a:srgbClr val="004CCF"/>
                </a:solidFill>
                <a:latin typeface="Aileron"/>
                <a:ea typeface="Aileron"/>
                <a:cs typeface="Aileron"/>
                <a:sym typeface="Aileron"/>
              </a:rPr>
              <a:t>CustomerID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912552" y="8574531"/>
            <a:ext cx="2787731" cy="502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16"/>
              </a:lnSpc>
              <a:spcBef>
                <a:spcPct val="0"/>
              </a:spcBef>
            </a:pPr>
            <a:r>
              <a:rPr lang="en-US" sz="3600">
                <a:solidFill>
                  <a:srgbClr val="004CCF"/>
                </a:solidFill>
                <a:latin typeface="Aileron"/>
                <a:ea typeface="Aileron"/>
                <a:cs typeface="Aileron"/>
                <a:sym typeface="Aileron"/>
              </a:rPr>
              <a:t>UnitPrice</a:t>
            </a:r>
          </a:p>
        </p:txBody>
      </p:sp>
      <p:sp>
        <p:nvSpPr>
          <p:cNvPr id="54" name="AutoShape 54"/>
          <p:cNvSpPr/>
          <p:nvPr/>
        </p:nvSpPr>
        <p:spPr>
          <a:xfrm flipH="1">
            <a:off x="9983846" y="3955747"/>
            <a:ext cx="0" cy="402646"/>
          </a:xfrm>
          <a:prstGeom prst="line">
            <a:avLst/>
          </a:prstGeom>
          <a:ln w="38100" cap="flat">
            <a:solidFill>
              <a:srgbClr val="5A93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5" name="AutoShape 55"/>
          <p:cNvSpPr/>
          <p:nvPr/>
        </p:nvSpPr>
        <p:spPr>
          <a:xfrm>
            <a:off x="3444802" y="4358393"/>
            <a:ext cx="11741799" cy="0"/>
          </a:xfrm>
          <a:prstGeom prst="line">
            <a:avLst/>
          </a:prstGeom>
          <a:ln w="38100" cap="flat">
            <a:solidFill>
              <a:srgbClr val="5A93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" name="AutoShape 56"/>
          <p:cNvSpPr/>
          <p:nvPr/>
        </p:nvSpPr>
        <p:spPr>
          <a:xfrm>
            <a:off x="3444802" y="4358393"/>
            <a:ext cx="0" cy="587954"/>
          </a:xfrm>
          <a:prstGeom prst="line">
            <a:avLst/>
          </a:prstGeom>
          <a:ln w="38100" cap="flat">
            <a:solidFill>
              <a:srgbClr val="5A93F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AutoShape 57"/>
          <p:cNvSpPr/>
          <p:nvPr/>
        </p:nvSpPr>
        <p:spPr>
          <a:xfrm>
            <a:off x="9983846" y="4358393"/>
            <a:ext cx="0" cy="587954"/>
          </a:xfrm>
          <a:prstGeom prst="line">
            <a:avLst/>
          </a:prstGeom>
          <a:ln w="38100" cap="flat">
            <a:solidFill>
              <a:srgbClr val="5A93F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AutoShape 58"/>
          <p:cNvSpPr/>
          <p:nvPr/>
        </p:nvSpPr>
        <p:spPr>
          <a:xfrm>
            <a:off x="15186601" y="4358393"/>
            <a:ext cx="0" cy="587954"/>
          </a:xfrm>
          <a:prstGeom prst="line">
            <a:avLst/>
          </a:prstGeom>
          <a:ln w="38100" cap="flat">
            <a:solidFill>
              <a:srgbClr val="5A93F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TextBox 59"/>
          <p:cNvSpPr txBox="1"/>
          <p:nvPr/>
        </p:nvSpPr>
        <p:spPr>
          <a:xfrm>
            <a:off x="510886" y="406129"/>
            <a:ext cx="9277743" cy="71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3"/>
              </a:lnSpc>
              <a:spcBef>
                <a:spcPct val="0"/>
              </a:spcBef>
            </a:pPr>
            <a:r>
              <a:rPr lang="en-US" sz="5135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2. Project Scope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41151">
            <a:off x="-888644" y="-1837067"/>
            <a:ext cx="20065287" cy="13961134"/>
          </a:xfrm>
          <a:custGeom>
            <a:avLst/>
            <a:gdLst/>
            <a:ahLst/>
            <a:cxnLst/>
            <a:rect l="l" t="t" r="r" b="b"/>
            <a:pathLst>
              <a:path w="20065287" h="13961134">
                <a:moveTo>
                  <a:pt x="2200657" y="0"/>
                </a:moveTo>
                <a:lnTo>
                  <a:pt x="20065288" y="3912280"/>
                </a:lnTo>
                <a:lnTo>
                  <a:pt x="17864631" y="13961134"/>
                </a:lnTo>
                <a:lnTo>
                  <a:pt x="0" y="10048854"/>
                </a:lnTo>
                <a:lnTo>
                  <a:pt x="2200657" y="0"/>
                </a:lnTo>
                <a:close/>
              </a:path>
            </a:pathLst>
          </a:custGeom>
          <a:blipFill>
            <a:blip r:embed="rId2"/>
            <a:stretch>
              <a:fillRect l="-1241" r="-8451" b="-113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871075">
            <a:off x="15350015" y="-2421040"/>
            <a:ext cx="5078392" cy="5072044"/>
          </a:xfrm>
          <a:custGeom>
            <a:avLst/>
            <a:gdLst/>
            <a:ahLst/>
            <a:cxnLst/>
            <a:rect l="l" t="t" r="r" b="b"/>
            <a:pathLst>
              <a:path w="5078392" h="5072044">
                <a:moveTo>
                  <a:pt x="0" y="0"/>
                </a:moveTo>
                <a:lnTo>
                  <a:pt x="5078392" y="0"/>
                </a:lnTo>
                <a:lnTo>
                  <a:pt x="5078392" y="5072044"/>
                </a:lnTo>
                <a:lnTo>
                  <a:pt x="0" y="50720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740858">
            <a:off x="-2933238" y="8391753"/>
            <a:ext cx="7446069" cy="7511797"/>
          </a:xfrm>
          <a:custGeom>
            <a:avLst/>
            <a:gdLst/>
            <a:ahLst/>
            <a:cxnLst/>
            <a:rect l="l" t="t" r="r" b="b"/>
            <a:pathLst>
              <a:path w="7446069" h="7511797">
                <a:moveTo>
                  <a:pt x="0" y="0"/>
                </a:moveTo>
                <a:lnTo>
                  <a:pt x="7446069" y="0"/>
                </a:lnTo>
                <a:lnTo>
                  <a:pt x="7446069" y="7511797"/>
                </a:lnTo>
                <a:lnTo>
                  <a:pt x="0" y="751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98470" y="2922558"/>
            <a:ext cx="1954962" cy="1094779"/>
          </a:xfrm>
          <a:custGeom>
            <a:avLst/>
            <a:gdLst/>
            <a:ahLst/>
            <a:cxnLst/>
            <a:rect l="l" t="t" r="r" b="b"/>
            <a:pathLst>
              <a:path w="1954962" h="1094779">
                <a:moveTo>
                  <a:pt x="0" y="0"/>
                </a:moveTo>
                <a:lnTo>
                  <a:pt x="1954962" y="0"/>
                </a:lnTo>
                <a:lnTo>
                  <a:pt x="1954962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451494" y="4911883"/>
            <a:ext cx="2001938" cy="1263157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4907803" y="4911883"/>
            <a:ext cx="2001938" cy="1263157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8481366" y="4911883"/>
            <a:ext cx="2001938" cy="1263157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1622678" y="3929550"/>
            <a:ext cx="3043517" cy="982333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1622678" y="6455399"/>
            <a:ext cx="3043517" cy="982333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1622678" y="8893321"/>
            <a:ext cx="3043517" cy="982333"/>
          </a:xfrm>
          <a:prstGeom prst="rect">
            <a:avLst/>
          </a:prstGeom>
          <a:solidFill>
            <a:srgbClr val="2C92D5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3453432" y="5493674"/>
            <a:ext cx="1260541" cy="688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6909841" y="5524500"/>
            <a:ext cx="1468934" cy="380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H="1">
            <a:off x="2378462" y="4083610"/>
            <a:ext cx="0" cy="762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V="1">
            <a:off x="10655413" y="4420717"/>
            <a:ext cx="967265" cy="8449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10483304" y="5543462"/>
            <a:ext cx="1075792" cy="153148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13144436" y="4971962"/>
            <a:ext cx="0" cy="1483437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13144436" y="7467538"/>
            <a:ext cx="0" cy="1483437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13158488" y="5674116"/>
            <a:ext cx="2293113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15451601" y="5195832"/>
            <a:ext cx="1850322" cy="956567"/>
          </a:xfrm>
          <a:prstGeom prst="rect">
            <a:avLst/>
          </a:prstGeom>
          <a:solidFill>
            <a:srgbClr val="37C9EF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V="1">
            <a:off x="4523139" y="2453175"/>
            <a:ext cx="13366073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V="1">
            <a:off x="4523139" y="10066154"/>
            <a:ext cx="13366073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flipH="1">
            <a:off x="4504089" y="2446083"/>
            <a:ext cx="0" cy="7620071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flipH="1">
            <a:off x="17870161" y="2453175"/>
            <a:ext cx="0" cy="7620071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 flipH="1">
            <a:off x="7633641" y="2453175"/>
            <a:ext cx="0" cy="7620071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5331915" y="2782500"/>
            <a:ext cx="1300708" cy="1300708"/>
          </a:xfrm>
          <a:custGeom>
            <a:avLst/>
            <a:gdLst/>
            <a:ahLst/>
            <a:cxnLst/>
            <a:rect l="l" t="t" r="r" b="b"/>
            <a:pathLst>
              <a:path w="1300708" h="1300708">
                <a:moveTo>
                  <a:pt x="0" y="0"/>
                </a:moveTo>
                <a:lnTo>
                  <a:pt x="1300708" y="0"/>
                </a:lnTo>
                <a:lnTo>
                  <a:pt x="1300708" y="1300708"/>
                </a:lnTo>
                <a:lnTo>
                  <a:pt x="0" y="13007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6632063" y="1351631"/>
            <a:ext cx="7466684" cy="568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2"/>
              </a:lnSpc>
              <a:spcBef>
                <a:spcPct val="0"/>
              </a:spcBef>
            </a:pPr>
            <a:r>
              <a:rPr lang="en-US" sz="40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Project Workflow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0886" y="406129"/>
            <a:ext cx="9277743" cy="71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3"/>
              </a:lnSpc>
              <a:spcBef>
                <a:spcPct val="0"/>
              </a:spcBef>
            </a:pPr>
            <a:r>
              <a:rPr lang="en-US" sz="5135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2. Project Scope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98470" y="5143412"/>
            <a:ext cx="175998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Local Computer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028780" y="4952912"/>
            <a:ext cx="1759984" cy="116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Google Drive File Store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24136" y="4020667"/>
            <a:ext cx="204060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Transform Data &amp; EDA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24136" y="6546515"/>
            <a:ext cx="204060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Machine Learning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24136" y="8961732"/>
            <a:ext cx="204060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User Interface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496771" y="5464566"/>
            <a:ext cx="1759984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Get Insight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605421" y="5162462"/>
            <a:ext cx="175998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Colab Notebook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7668756" y="2532643"/>
            <a:ext cx="1816657" cy="1816657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19199">
            <a:off x="308394" y="-5344957"/>
            <a:ext cx="17671212" cy="20976915"/>
          </a:xfrm>
          <a:custGeom>
            <a:avLst/>
            <a:gdLst/>
            <a:ahLst/>
            <a:cxnLst/>
            <a:rect l="l" t="t" r="r" b="b"/>
            <a:pathLst>
              <a:path w="17671212" h="20976915">
                <a:moveTo>
                  <a:pt x="9081757" y="0"/>
                </a:moveTo>
                <a:lnTo>
                  <a:pt x="17671212" y="16145346"/>
                </a:lnTo>
                <a:lnTo>
                  <a:pt x="8589455" y="20976914"/>
                </a:lnTo>
                <a:lnTo>
                  <a:pt x="0" y="4831568"/>
                </a:lnTo>
                <a:lnTo>
                  <a:pt x="9081757" y="0"/>
                </a:lnTo>
                <a:close/>
              </a:path>
            </a:pathLst>
          </a:custGeom>
          <a:blipFill>
            <a:blip r:embed="rId2"/>
            <a:stretch>
              <a:fillRect l="-58333" t="-10908" r="-280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4501536" y="6877265"/>
            <a:ext cx="9802960" cy="9790706"/>
          </a:xfrm>
          <a:custGeom>
            <a:avLst/>
            <a:gdLst/>
            <a:ahLst/>
            <a:cxnLst/>
            <a:rect l="l" t="t" r="r" b="b"/>
            <a:pathLst>
              <a:path w="9802960" h="9790706">
                <a:moveTo>
                  <a:pt x="9802960" y="0"/>
                </a:moveTo>
                <a:lnTo>
                  <a:pt x="0" y="0"/>
                </a:lnTo>
                <a:lnTo>
                  <a:pt x="0" y="9790707"/>
                </a:lnTo>
                <a:lnTo>
                  <a:pt x="9802960" y="9790707"/>
                </a:lnTo>
                <a:lnTo>
                  <a:pt x="98029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40890" y="242279"/>
            <a:ext cx="8251524" cy="8495778"/>
          </a:xfrm>
          <a:custGeom>
            <a:avLst/>
            <a:gdLst/>
            <a:ahLst/>
            <a:cxnLst/>
            <a:rect l="l" t="t" r="r" b="b"/>
            <a:pathLst>
              <a:path w="8251524" h="8495778">
                <a:moveTo>
                  <a:pt x="0" y="0"/>
                </a:moveTo>
                <a:lnTo>
                  <a:pt x="8251524" y="0"/>
                </a:lnTo>
                <a:lnTo>
                  <a:pt x="8251524" y="8495777"/>
                </a:lnTo>
                <a:lnTo>
                  <a:pt x="0" y="8495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3015464" y="1264206"/>
            <a:ext cx="6302376" cy="630237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4749387"/>
            <a:ext cx="6393447" cy="3636273"/>
          </a:xfrm>
          <a:custGeom>
            <a:avLst/>
            <a:gdLst/>
            <a:ahLst/>
            <a:cxnLst/>
            <a:rect l="l" t="t" r="r" b="b"/>
            <a:pathLst>
              <a:path w="6393447" h="3636273">
                <a:moveTo>
                  <a:pt x="0" y="0"/>
                </a:moveTo>
                <a:lnTo>
                  <a:pt x="6393447" y="0"/>
                </a:lnTo>
                <a:lnTo>
                  <a:pt x="6393447" y="3636273"/>
                </a:lnTo>
                <a:lnTo>
                  <a:pt x="0" y="36362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28172" y="1819847"/>
            <a:ext cx="5174063" cy="2929540"/>
          </a:xfrm>
          <a:custGeom>
            <a:avLst/>
            <a:gdLst/>
            <a:ahLst/>
            <a:cxnLst/>
            <a:rect l="l" t="t" r="r" b="b"/>
            <a:pathLst>
              <a:path w="5174063" h="2929540">
                <a:moveTo>
                  <a:pt x="0" y="0"/>
                </a:moveTo>
                <a:lnTo>
                  <a:pt x="5174063" y="0"/>
                </a:lnTo>
                <a:lnTo>
                  <a:pt x="5174063" y="2929540"/>
                </a:lnTo>
                <a:lnTo>
                  <a:pt x="0" y="29295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404643" y="3061979"/>
            <a:ext cx="3801356" cy="3980478"/>
          </a:xfrm>
          <a:custGeom>
            <a:avLst/>
            <a:gdLst/>
            <a:ahLst/>
            <a:cxnLst/>
            <a:rect l="l" t="t" r="r" b="b"/>
            <a:pathLst>
              <a:path w="3801356" h="3980478">
                <a:moveTo>
                  <a:pt x="0" y="0"/>
                </a:moveTo>
                <a:lnTo>
                  <a:pt x="3801356" y="0"/>
                </a:lnTo>
                <a:lnTo>
                  <a:pt x="3801356" y="3980478"/>
                </a:lnTo>
                <a:lnTo>
                  <a:pt x="0" y="3980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282348" y="2107603"/>
            <a:ext cx="3923651" cy="1165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864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General Information of Data</a:t>
            </a:r>
          </a:p>
          <a:p>
            <a:pPr marL="0" lvl="0" indent="0" algn="ctr">
              <a:lnSpc>
                <a:spcPts val="3036"/>
              </a:lnSpc>
              <a:spcBef>
                <a:spcPct val="0"/>
              </a:spcBef>
            </a:pPr>
            <a:endParaRPr lang="en-US" sz="2864" b="1">
              <a:solidFill>
                <a:srgbClr val="004CC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597535" y="2628370"/>
            <a:ext cx="5792934" cy="1465696"/>
            <a:chOff x="0" y="0"/>
            <a:chExt cx="2094860" cy="53003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94860" cy="530030"/>
            </a:xfrm>
            <a:custGeom>
              <a:avLst/>
              <a:gdLst/>
              <a:ahLst/>
              <a:cxnLst/>
              <a:rect l="l" t="t" r="r" b="b"/>
              <a:pathLst>
                <a:path w="2094860" h="530030">
                  <a:moveTo>
                    <a:pt x="68159" y="0"/>
                  </a:moveTo>
                  <a:lnTo>
                    <a:pt x="2026702" y="0"/>
                  </a:lnTo>
                  <a:cubicBezTo>
                    <a:pt x="2044778" y="0"/>
                    <a:pt x="2062115" y="7181"/>
                    <a:pt x="2074897" y="19963"/>
                  </a:cubicBezTo>
                  <a:cubicBezTo>
                    <a:pt x="2087679" y="32745"/>
                    <a:pt x="2094860" y="50082"/>
                    <a:pt x="2094860" y="68159"/>
                  </a:cubicBezTo>
                  <a:lnTo>
                    <a:pt x="2094860" y="461871"/>
                  </a:lnTo>
                  <a:cubicBezTo>
                    <a:pt x="2094860" y="499514"/>
                    <a:pt x="2064345" y="530030"/>
                    <a:pt x="2026702" y="530030"/>
                  </a:cubicBezTo>
                  <a:lnTo>
                    <a:pt x="68159" y="530030"/>
                  </a:lnTo>
                  <a:cubicBezTo>
                    <a:pt x="30516" y="530030"/>
                    <a:pt x="0" y="499514"/>
                    <a:pt x="0" y="461871"/>
                  </a:cubicBezTo>
                  <a:lnTo>
                    <a:pt x="0" y="68159"/>
                  </a:lnTo>
                  <a:cubicBezTo>
                    <a:pt x="0" y="30516"/>
                    <a:pt x="30516" y="0"/>
                    <a:pt x="68159" y="0"/>
                  </a:cubicBezTo>
                  <a:close/>
                </a:path>
              </a:pathLst>
            </a:custGeom>
            <a:solidFill>
              <a:srgbClr val="FFFFFF"/>
            </a:solidFill>
            <a:ln w="95250" cap="rnd">
              <a:solidFill>
                <a:srgbClr val="004CC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2094860" cy="577655"/>
            </a:xfrm>
            <a:prstGeom prst="rect">
              <a:avLst/>
            </a:prstGeom>
          </p:spPr>
          <p:txBody>
            <a:bodyPr lIns="36998" tIns="36998" rIns="36998" bIns="36998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920807" y="2811551"/>
            <a:ext cx="5438073" cy="32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70"/>
              </a:lnSpc>
              <a:spcBef>
                <a:spcPct val="0"/>
              </a:spcBef>
            </a:pPr>
            <a:r>
              <a:rPr lang="en-US" sz="2330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Handle missing data</a:t>
            </a:r>
          </a:p>
        </p:txBody>
      </p:sp>
      <p:sp>
        <p:nvSpPr>
          <p:cNvPr id="15" name="Freeform 15"/>
          <p:cNvSpPr/>
          <p:nvPr/>
        </p:nvSpPr>
        <p:spPr>
          <a:xfrm>
            <a:off x="6786092" y="3210652"/>
            <a:ext cx="269429" cy="269429"/>
          </a:xfrm>
          <a:custGeom>
            <a:avLst/>
            <a:gdLst/>
            <a:ahLst/>
            <a:cxnLst/>
            <a:rect l="l" t="t" r="r" b="b"/>
            <a:pathLst>
              <a:path w="269429" h="269429">
                <a:moveTo>
                  <a:pt x="0" y="0"/>
                </a:moveTo>
                <a:lnTo>
                  <a:pt x="269429" y="0"/>
                </a:lnTo>
                <a:lnTo>
                  <a:pt x="269429" y="269429"/>
                </a:lnTo>
                <a:lnTo>
                  <a:pt x="0" y="269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6786092" y="3597716"/>
            <a:ext cx="269429" cy="269429"/>
          </a:xfrm>
          <a:custGeom>
            <a:avLst/>
            <a:gdLst/>
            <a:ahLst/>
            <a:cxnLst/>
            <a:rect l="l" t="t" r="r" b="b"/>
            <a:pathLst>
              <a:path w="269429" h="269429">
                <a:moveTo>
                  <a:pt x="0" y="0"/>
                </a:moveTo>
                <a:lnTo>
                  <a:pt x="269429" y="0"/>
                </a:lnTo>
                <a:lnTo>
                  <a:pt x="269429" y="269429"/>
                </a:lnTo>
                <a:lnTo>
                  <a:pt x="0" y="269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7191316" y="3122474"/>
            <a:ext cx="5199153" cy="77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188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24.93%</a:t>
            </a:r>
            <a:r>
              <a:rPr lang="en-US" sz="218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missing values of all Customer</a:t>
            </a:r>
          </a:p>
          <a:p>
            <a:pPr algn="l">
              <a:lnSpc>
                <a:spcPts val="3063"/>
              </a:lnSpc>
            </a:pPr>
            <a:endParaRPr lang="en-US" sz="2188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91316" y="3509537"/>
            <a:ext cx="5435082" cy="390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63"/>
              </a:lnSpc>
            </a:pPr>
            <a:r>
              <a:rPr lang="en-US" sz="2188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0.27% </a:t>
            </a:r>
            <a:r>
              <a:rPr lang="en-US" sz="2188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missing values of Description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597535" y="4533799"/>
            <a:ext cx="5792934" cy="1146151"/>
            <a:chOff x="0" y="0"/>
            <a:chExt cx="7723913" cy="152820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7723913" cy="1528202"/>
              <a:chOff x="0" y="0"/>
              <a:chExt cx="2094860" cy="4144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094860" cy="414475"/>
              </a:xfrm>
              <a:custGeom>
                <a:avLst/>
                <a:gdLst/>
                <a:ahLst/>
                <a:cxnLst/>
                <a:rect l="l" t="t" r="r" b="b"/>
                <a:pathLst>
                  <a:path w="2094860" h="414475">
                    <a:moveTo>
                      <a:pt x="60679" y="0"/>
                    </a:moveTo>
                    <a:lnTo>
                      <a:pt x="2034181" y="0"/>
                    </a:lnTo>
                    <a:cubicBezTo>
                      <a:pt x="2050274" y="0"/>
                      <a:pt x="2065708" y="6393"/>
                      <a:pt x="2077088" y="17773"/>
                    </a:cubicBezTo>
                    <a:cubicBezTo>
                      <a:pt x="2088467" y="29152"/>
                      <a:pt x="2094860" y="44586"/>
                      <a:pt x="2094860" y="60679"/>
                    </a:cubicBezTo>
                    <a:lnTo>
                      <a:pt x="2094860" y="353796"/>
                    </a:lnTo>
                    <a:cubicBezTo>
                      <a:pt x="2094860" y="369889"/>
                      <a:pt x="2088467" y="385323"/>
                      <a:pt x="2077088" y="396702"/>
                    </a:cubicBezTo>
                    <a:cubicBezTo>
                      <a:pt x="2065708" y="408082"/>
                      <a:pt x="2050274" y="414475"/>
                      <a:pt x="2034181" y="414475"/>
                    </a:cubicBezTo>
                    <a:lnTo>
                      <a:pt x="60679" y="414475"/>
                    </a:lnTo>
                    <a:cubicBezTo>
                      <a:pt x="44586" y="414475"/>
                      <a:pt x="29152" y="408082"/>
                      <a:pt x="17773" y="396702"/>
                    </a:cubicBezTo>
                    <a:cubicBezTo>
                      <a:pt x="6393" y="385323"/>
                      <a:pt x="0" y="369889"/>
                      <a:pt x="0" y="353796"/>
                    </a:cubicBezTo>
                    <a:lnTo>
                      <a:pt x="0" y="60679"/>
                    </a:lnTo>
                    <a:cubicBezTo>
                      <a:pt x="0" y="44586"/>
                      <a:pt x="6393" y="29152"/>
                      <a:pt x="17773" y="17773"/>
                    </a:cubicBezTo>
                    <a:cubicBezTo>
                      <a:pt x="29152" y="6393"/>
                      <a:pt x="44586" y="0"/>
                      <a:pt x="60679" y="0"/>
                    </a:cubicBezTo>
                    <a:close/>
                  </a:path>
                </a:pathLst>
              </a:custGeom>
              <a:solidFill>
                <a:srgbClr val="0E62F2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2094860" cy="462100"/>
              </a:xfrm>
              <a:prstGeom prst="rect">
                <a:avLst/>
              </a:prstGeom>
            </p:spPr>
            <p:txBody>
              <a:bodyPr lIns="41558" tIns="41558" rIns="41558" bIns="41558" rtlCol="0" anchor="ctr"/>
              <a:lstStyle/>
              <a:p>
                <a:pPr algn="ctr">
                  <a:lnSpc>
                    <a:spcPts val="3258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93861" y="479870"/>
              <a:ext cx="7250763" cy="433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70"/>
                </a:lnSpc>
                <a:spcBef>
                  <a:spcPct val="0"/>
                </a:spcBef>
              </a:pPr>
              <a:r>
                <a:rPr lang="en-US" sz="2330" b="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Remove Duplications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97535" y="6118100"/>
            <a:ext cx="5792934" cy="1146151"/>
            <a:chOff x="0" y="0"/>
            <a:chExt cx="7723913" cy="152820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7723913" cy="1528202"/>
              <a:chOff x="0" y="0"/>
              <a:chExt cx="2094860" cy="4144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094860" cy="414475"/>
              </a:xfrm>
              <a:custGeom>
                <a:avLst/>
                <a:gdLst/>
                <a:ahLst/>
                <a:cxnLst/>
                <a:rect l="l" t="t" r="r" b="b"/>
                <a:pathLst>
                  <a:path w="2094860" h="414475">
                    <a:moveTo>
                      <a:pt x="60679" y="0"/>
                    </a:moveTo>
                    <a:lnTo>
                      <a:pt x="2034181" y="0"/>
                    </a:lnTo>
                    <a:cubicBezTo>
                      <a:pt x="2050274" y="0"/>
                      <a:pt x="2065708" y="6393"/>
                      <a:pt x="2077088" y="17773"/>
                    </a:cubicBezTo>
                    <a:cubicBezTo>
                      <a:pt x="2088467" y="29152"/>
                      <a:pt x="2094860" y="44586"/>
                      <a:pt x="2094860" y="60679"/>
                    </a:cubicBezTo>
                    <a:lnTo>
                      <a:pt x="2094860" y="353796"/>
                    </a:lnTo>
                    <a:cubicBezTo>
                      <a:pt x="2094860" y="369889"/>
                      <a:pt x="2088467" y="385323"/>
                      <a:pt x="2077088" y="396702"/>
                    </a:cubicBezTo>
                    <a:cubicBezTo>
                      <a:pt x="2065708" y="408082"/>
                      <a:pt x="2050274" y="414475"/>
                      <a:pt x="2034181" y="414475"/>
                    </a:cubicBezTo>
                    <a:lnTo>
                      <a:pt x="60679" y="414475"/>
                    </a:lnTo>
                    <a:cubicBezTo>
                      <a:pt x="44586" y="414475"/>
                      <a:pt x="29152" y="408082"/>
                      <a:pt x="17773" y="396702"/>
                    </a:cubicBezTo>
                    <a:cubicBezTo>
                      <a:pt x="6393" y="385323"/>
                      <a:pt x="0" y="369889"/>
                      <a:pt x="0" y="353796"/>
                    </a:cubicBezTo>
                    <a:lnTo>
                      <a:pt x="0" y="60679"/>
                    </a:lnTo>
                    <a:cubicBezTo>
                      <a:pt x="0" y="44586"/>
                      <a:pt x="6393" y="29152"/>
                      <a:pt x="17773" y="17773"/>
                    </a:cubicBezTo>
                    <a:cubicBezTo>
                      <a:pt x="29152" y="6393"/>
                      <a:pt x="44586" y="0"/>
                      <a:pt x="60679" y="0"/>
                    </a:cubicBezTo>
                    <a:close/>
                  </a:path>
                </a:pathLst>
              </a:custGeom>
              <a:solidFill>
                <a:srgbClr val="5A93F6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2094860" cy="462100"/>
              </a:xfrm>
              <a:prstGeom prst="rect">
                <a:avLst/>
              </a:prstGeom>
            </p:spPr>
            <p:txBody>
              <a:bodyPr lIns="41558" tIns="41558" rIns="41558" bIns="41558" rtlCol="0" anchor="ctr"/>
              <a:lstStyle/>
              <a:p>
                <a:pPr algn="ctr">
                  <a:lnSpc>
                    <a:spcPts val="3258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393861" y="479870"/>
              <a:ext cx="7250763" cy="433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70"/>
                </a:lnSpc>
                <a:spcBef>
                  <a:spcPct val="0"/>
                </a:spcBef>
              </a:pPr>
              <a:r>
                <a:rPr lang="en-US" sz="2330" b="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Change Datatype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12390469" y="3342168"/>
            <a:ext cx="1400720" cy="0"/>
          </a:xfrm>
          <a:prstGeom prst="line">
            <a:avLst/>
          </a:prstGeom>
          <a:ln w="76200" cap="flat">
            <a:solidFill>
              <a:srgbClr val="EE00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>
            <a:off x="12390469" y="5068774"/>
            <a:ext cx="1400720" cy="0"/>
          </a:xfrm>
          <a:prstGeom prst="line">
            <a:avLst/>
          </a:prstGeom>
          <a:ln w="76200" cap="flat">
            <a:solidFill>
              <a:srgbClr val="EE00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>
            <a:off x="13791189" y="5052218"/>
            <a:ext cx="613454" cy="0"/>
          </a:xfrm>
          <a:prstGeom prst="line">
            <a:avLst/>
          </a:prstGeom>
          <a:ln w="76200" cap="flat">
            <a:solidFill>
              <a:srgbClr val="EE003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>
            <a:off x="12390469" y="6729276"/>
            <a:ext cx="1400720" cy="0"/>
          </a:xfrm>
          <a:prstGeom prst="line">
            <a:avLst/>
          </a:prstGeom>
          <a:ln w="76200" cap="flat">
            <a:solidFill>
              <a:srgbClr val="EE00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>
            <a:off x="13791189" y="3342168"/>
            <a:ext cx="0" cy="3387107"/>
          </a:xfrm>
          <a:prstGeom prst="line">
            <a:avLst/>
          </a:prstGeom>
          <a:ln w="76200" cap="flat">
            <a:solidFill>
              <a:srgbClr val="EE00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1066800" y="308743"/>
            <a:ext cx="9277743" cy="719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3"/>
              </a:lnSpc>
              <a:spcBef>
                <a:spcPct val="0"/>
              </a:spcBef>
            </a:pPr>
            <a:r>
              <a:rPr lang="en-US" sz="5135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3. Preprocessing and EDA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43276">
            <a:off x="-1077208" y="-4819875"/>
            <a:ext cx="20442416" cy="19926749"/>
          </a:xfrm>
          <a:custGeom>
            <a:avLst/>
            <a:gdLst/>
            <a:ahLst/>
            <a:cxnLst/>
            <a:rect l="l" t="t" r="r" b="b"/>
            <a:pathLst>
              <a:path w="20442416" h="19926749">
                <a:moveTo>
                  <a:pt x="0" y="12328800"/>
                </a:moveTo>
                <a:lnTo>
                  <a:pt x="13507466" y="0"/>
                </a:lnTo>
                <a:lnTo>
                  <a:pt x="20442416" y="7597950"/>
                </a:lnTo>
                <a:lnTo>
                  <a:pt x="6934950" y="19926750"/>
                </a:lnTo>
                <a:lnTo>
                  <a:pt x="0" y="12328800"/>
                </a:lnTo>
                <a:close/>
              </a:path>
            </a:pathLst>
          </a:custGeom>
          <a:blipFill>
            <a:blip r:embed="rId2"/>
            <a:stretch>
              <a:fillRect t="-1340" r="-398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996759" y="0"/>
            <a:ext cx="5291241" cy="10287000"/>
            <a:chOff x="0" y="0"/>
            <a:chExt cx="139357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3578" cy="2709333"/>
            </a:xfrm>
            <a:custGeom>
              <a:avLst/>
              <a:gdLst/>
              <a:ahLst/>
              <a:cxnLst/>
              <a:rect l="l" t="t" r="r" b="b"/>
              <a:pathLst>
                <a:path w="1393578" h="2709333">
                  <a:moveTo>
                    <a:pt x="0" y="0"/>
                  </a:moveTo>
                  <a:lnTo>
                    <a:pt x="1393578" y="0"/>
                  </a:lnTo>
                  <a:lnTo>
                    <a:pt x="13935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E6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9357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58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670572" y="6205601"/>
            <a:ext cx="7666784" cy="369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8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Freeform 7"/>
          <p:cNvSpPr/>
          <p:nvPr/>
        </p:nvSpPr>
        <p:spPr>
          <a:xfrm rot="3580241">
            <a:off x="3299432" y="8978760"/>
            <a:ext cx="5106485" cy="5151561"/>
          </a:xfrm>
          <a:custGeom>
            <a:avLst/>
            <a:gdLst/>
            <a:ahLst/>
            <a:cxnLst/>
            <a:rect l="l" t="t" r="r" b="b"/>
            <a:pathLst>
              <a:path w="5106485" h="5151561">
                <a:moveTo>
                  <a:pt x="0" y="0"/>
                </a:moveTo>
                <a:lnTo>
                  <a:pt x="5106485" y="0"/>
                </a:lnTo>
                <a:lnTo>
                  <a:pt x="5106485" y="5151561"/>
                </a:lnTo>
                <a:lnTo>
                  <a:pt x="0" y="5151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3580241">
            <a:off x="-6564967" y="-3721068"/>
            <a:ext cx="7678545" cy="7746326"/>
          </a:xfrm>
          <a:custGeom>
            <a:avLst/>
            <a:gdLst/>
            <a:ahLst/>
            <a:cxnLst/>
            <a:rect l="l" t="t" r="r" b="b"/>
            <a:pathLst>
              <a:path w="7678545" h="7746326">
                <a:moveTo>
                  <a:pt x="0" y="0"/>
                </a:moveTo>
                <a:lnTo>
                  <a:pt x="7678545" y="0"/>
                </a:lnTo>
                <a:lnTo>
                  <a:pt x="7678545" y="7746326"/>
                </a:lnTo>
                <a:lnTo>
                  <a:pt x="0" y="7746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365482" y="4205695"/>
            <a:ext cx="2401371" cy="1875609"/>
            <a:chOff x="0" y="0"/>
            <a:chExt cx="679327" cy="53059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79327" cy="530594"/>
            </a:xfrm>
            <a:custGeom>
              <a:avLst/>
              <a:gdLst/>
              <a:ahLst/>
              <a:cxnLst/>
              <a:rect l="l" t="t" r="r" b="b"/>
              <a:pathLst>
                <a:path w="679327" h="530594">
                  <a:moveTo>
                    <a:pt x="164422" y="0"/>
                  </a:moveTo>
                  <a:lnTo>
                    <a:pt x="514905" y="0"/>
                  </a:lnTo>
                  <a:cubicBezTo>
                    <a:pt x="605713" y="0"/>
                    <a:pt x="679327" y="73614"/>
                    <a:pt x="679327" y="164422"/>
                  </a:cubicBezTo>
                  <a:lnTo>
                    <a:pt x="679327" y="366172"/>
                  </a:lnTo>
                  <a:cubicBezTo>
                    <a:pt x="679327" y="409779"/>
                    <a:pt x="662004" y="451600"/>
                    <a:pt x="631169" y="482436"/>
                  </a:cubicBezTo>
                  <a:cubicBezTo>
                    <a:pt x="600334" y="513271"/>
                    <a:pt x="558513" y="530594"/>
                    <a:pt x="514905" y="530594"/>
                  </a:cubicBezTo>
                  <a:lnTo>
                    <a:pt x="164422" y="530594"/>
                  </a:lnTo>
                  <a:cubicBezTo>
                    <a:pt x="120814" y="530594"/>
                    <a:pt x="78993" y="513271"/>
                    <a:pt x="48158" y="482436"/>
                  </a:cubicBezTo>
                  <a:cubicBezTo>
                    <a:pt x="17323" y="451600"/>
                    <a:pt x="0" y="409779"/>
                    <a:pt x="0" y="366172"/>
                  </a:cubicBezTo>
                  <a:lnTo>
                    <a:pt x="0" y="164422"/>
                  </a:lnTo>
                  <a:cubicBezTo>
                    <a:pt x="0" y="120814"/>
                    <a:pt x="17323" y="78993"/>
                    <a:pt x="48158" y="48158"/>
                  </a:cubicBezTo>
                  <a:cubicBezTo>
                    <a:pt x="78993" y="17323"/>
                    <a:pt x="120814" y="0"/>
                    <a:pt x="164422" y="0"/>
                  </a:cubicBezTo>
                  <a:close/>
                </a:path>
              </a:pathLst>
            </a:custGeom>
            <a:solidFill>
              <a:srgbClr val="0E62F2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79327" cy="578219"/>
            </a:xfrm>
            <a:prstGeom prst="rect">
              <a:avLst/>
            </a:prstGeom>
          </p:spPr>
          <p:txBody>
            <a:bodyPr lIns="47295" tIns="47295" rIns="47295" bIns="47295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334542" y="1421113"/>
            <a:ext cx="5792934" cy="2932054"/>
            <a:chOff x="0" y="0"/>
            <a:chExt cx="7723913" cy="3909405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723913" cy="3909405"/>
              <a:chOff x="0" y="0"/>
              <a:chExt cx="2094860" cy="106029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94860" cy="1060299"/>
              </a:xfrm>
              <a:custGeom>
                <a:avLst/>
                <a:gdLst/>
                <a:ahLst/>
                <a:cxnLst/>
                <a:rect l="l" t="t" r="r" b="b"/>
                <a:pathLst>
                  <a:path w="2094860" h="1060299">
                    <a:moveTo>
                      <a:pt x="68159" y="0"/>
                    </a:moveTo>
                    <a:lnTo>
                      <a:pt x="2026702" y="0"/>
                    </a:lnTo>
                    <a:cubicBezTo>
                      <a:pt x="2044778" y="0"/>
                      <a:pt x="2062115" y="7181"/>
                      <a:pt x="2074897" y="19963"/>
                    </a:cubicBezTo>
                    <a:cubicBezTo>
                      <a:pt x="2087679" y="32745"/>
                      <a:pt x="2094860" y="50082"/>
                      <a:pt x="2094860" y="68159"/>
                    </a:cubicBezTo>
                    <a:lnTo>
                      <a:pt x="2094860" y="992141"/>
                    </a:lnTo>
                    <a:cubicBezTo>
                      <a:pt x="2094860" y="1029783"/>
                      <a:pt x="2064345" y="1060299"/>
                      <a:pt x="2026702" y="1060299"/>
                    </a:cubicBezTo>
                    <a:lnTo>
                      <a:pt x="68159" y="1060299"/>
                    </a:lnTo>
                    <a:cubicBezTo>
                      <a:pt x="30516" y="1060299"/>
                      <a:pt x="0" y="1029783"/>
                      <a:pt x="0" y="992141"/>
                    </a:cubicBezTo>
                    <a:lnTo>
                      <a:pt x="0" y="68159"/>
                    </a:lnTo>
                    <a:cubicBezTo>
                      <a:pt x="0" y="30516"/>
                      <a:pt x="30516" y="0"/>
                      <a:pt x="681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rnd">
                <a:solidFill>
                  <a:srgbClr val="004CC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2094860" cy="1107924"/>
              </a:xfrm>
              <a:prstGeom prst="rect">
                <a:avLst/>
              </a:prstGeom>
            </p:spPr>
            <p:txBody>
              <a:bodyPr lIns="36998" tIns="36998" rIns="36998" bIns="36998" rtlCol="0" anchor="ctr"/>
              <a:lstStyle/>
              <a:p>
                <a:pPr algn="ctr">
                  <a:lnSpc>
                    <a:spcPts val="3257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473149" y="206603"/>
              <a:ext cx="7250763" cy="1317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6"/>
                </a:lnSpc>
              </a:pPr>
              <a:r>
                <a:rPr lang="en-US" sz="3600" b="1">
                  <a:solidFill>
                    <a:srgbClr val="004CC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UnitPrice</a:t>
              </a:r>
            </a:p>
            <a:p>
              <a:pPr marL="0" lvl="0" indent="0" algn="l">
                <a:lnSpc>
                  <a:spcPts val="3816"/>
                </a:lnSpc>
                <a:spcBef>
                  <a:spcPct val="0"/>
                </a:spcBef>
              </a:pPr>
              <a:endParaRPr lang="en-US" sz="3600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293530" y="1164609"/>
              <a:ext cx="359239" cy="359239"/>
            </a:xfrm>
            <a:custGeom>
              <a:avLst/>
              <a:gdLst/>
              <a:ahLst/>
              <a:cxnLst/>
              <a:rect l="l" t="t" r="r" b="b"/>
              <a:pathLst>
                <a:path w="359239" h="359239">
                  <a:moveTo>
                    <a:pt x="0" y="0"/>
                  </a:moveTo>
                  <a:lnTo>
                    <a:pt x="359239" y="0"/>
                  </a:lnTo>
                  <a:lnTo>
                    <a:pt x="359239" y="359238"/>
                  </a:lnTo>
                  <a:lnTo>
                    <a:pt x="0" y="3592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91709" y="921502"/>
              <a:ext cx="6932204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Replace the </a:t>
              </a:r>
              <a:r>
                <a:rPr lang="en-US" sz="3000" b="1">
                  <a:solidFill>
                    <a:srgbClr val="004CC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UnitPrice = 0 </a:t>
              </a:r>
              <a:r>
                <a:rPr lang="en-US" sz="3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with mode</a:t>
              </a:r>
              <a:r>
                <a:rPr lang="en-US" sz="3000" b="1">
                  <a:solidFill>
                    <a:srgbClr val="004CC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of UnitPrice </a:t>
              </a:r>
              <a:r>
                <a:rPr lang="en-US" sz="3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correspond to the same StockCode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8134042" y="7559642"/>
            <a:ext cx="1400720" cy="0"/>
          </a:xfrm>
          <a:prstGeom prst="line">
            <a:avLst/>
          </a:prstGeom>
          <a:ln w="76200" cap="flat">
            <a:solidFill>
              <a:srgbClr val="EE00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V="1">
            <a:off x="9544749" y="7495548"/>
            <a:ext cx="582727" cy="64094"/>
          </a:xfrm>
          <a:prstGeom prst="line">
            <a:avLst/>
          </a:prstGeom>
          <a:ln w="76200" cap="flat">
            <a:solidFill>
              <a:srgbClr val="EE0033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4334542" y="6108683"/>
            <a:ext cx="5792934" cy="2952577"/>
            <a:chOff x="0" y="0"/>
            <a:chExt cx="7723913" cy="3936769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7723913" cy="3936769"/>
              <a:chOff x="0" y="0"/>
              <a:chExt cx="2094860" cy="1067721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94860" cy="1067721"/>
              </a:xfrm>
              <a:custGeom>
                <a:avLst/>
                <a:gdLst/>
                <a:ahLst/>
                <a:cxnLst/>
                <a:rect l="l" t="t" r="r" b="b"/>
                <a:pathLst>
                  <a:path w="2094860" h="1067721">
                    <a:moveTo>
                      <a:pt x="68159" y="0"/>
                    </a:moveTo>
                    <a:lnTo>
                      <a:pt x="2026702" y="0"/>
                    </a:lnTo>
                    <a:cubicBezTo>
                      <a:pt x="2044778" y="0"/>
                      <a:pt x="2062115" y="7181"/>
                      <a:pt x="2074897" y="19963"/>
                    </a:cubicBezTo>
                    <a:cubicBezTo>
                      <a:pt x="2087679" y="32745"/>
                      <a:pt x="2094860" y="50082"/>
                      <a:pt x="2094860" y="68159"/>
                    </a:cubicBezTo>
                    <a:lnTo>
                      <a:pt x="2094860" y="999562"/>
                    </a:lnTo>
                    <a:cubicBezTo>
                      <a:pt x="2094860" y="1037205"/>
                      <a:pt x="2064345" y="1067721"/>
                      <a:pt x="2026702" y="1067721"/>
                    </a:cubicBezTo>
                    <a:lnTo>
                      <a:pt x="68159" y="1067721"/>
                    </a:lnTo>
                    <a:cubicBezTo>
                      <a:pt x="30516" y="1067721"/>
                      <a:pt x="0" y="1037205"/>
                      <a:pt x="0" y="999562"/>
                    </a:cubicBezTo>
                    <a:lnTo>
                      <a:pt x="0" y="68159"/>
                    </a:lnTo>
                    <a:cubicBezTo>
                      <a:pt x="0" y="30516"/>
                      <a:pt x="30516" y="0"/>
                      <a:pt x="681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0" cap="rnd">
                <a:solidFill>
                  <a:srgbClr val="004CC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2094860" cy="1115346"/>
              </a:xfrm>
              <a:prstGeom prst="rect">
                <a:avLst/>
              </a:prstGeom>
            </p:spPr>
            <p:txBody>
              <a:bodyPr lIns="36998" tIns="36998" rIns="36998" bIns="36998" rtlCol="0" anchor="ctr"/>
              <a:lstStyle/>
              <a:p>
                <a:pPr algn="ctr">
                  <a:lnSpc>
                    <a:spcPts val="3257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35033" y="189626"/>
              <a:ext cx="7250763" cy="1317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6"/>
                </a:lnSpc>
              </a:pPr>
              <a:r>
                <a:rPr lang="en-US" sz="3600" b="1">
                  <a:solidFill>
                    <a:srgbClr val="004CC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Quantity</a:t>
              </a:r>
            </a:p>
            <a:p>
              <a:pPr marL="0" lvl="0" indent="0" algn="l">
                <a:lnSpc>
                  <a:spcPts val="3816"/>
                </a:lnSpc>
                <a:spcBef>
                  <a:spcPct val="0"/>
                </a:spcBef>
              </a:pPr>
              <a:endParaRPr lang="en-US" sz="3600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endParaRPr>
            </a:p>
          </p:txBody>
        </p:sp>
        <p:sp>
          <p:nvSpPr>
            <p:cNvPr id="26" name="Freeform 26"/>
            <p:cNvSpPr/>
            <p:nvPr/>
          </p:nvSpPr>
          <p:spPr>
            <a:xfrm>
              <a:off x="216235" y="1147631"/>
              <a:ext cx="359239" cy="359239"/>
            </a:xfrm>
            <a:custGeom>
              <a:avLst/>
              <a:gdLst/>
              <a:ahLst/>
              <a:cxnLst/>
              <a:rect l="l" t="t" r="r" b="b"/>
              <a:pathLst>
                <a:path w="359239" h="359239">
                  <a:moveTo>
                    <a:pt x="0" y="0"/>
                  </a:moveTo>
                  <a:lnTo>
                    <a:pt x="359239" y="0"/>
                  </a:lnTo>
                  <a:lnTo>
                    <a:pt x="359239" y="359239"/>
                  </a:lnTo>
                  <a:lnTo>
                    <a:pt x="0" y="359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91709" y="945317"/>
              <a:ext cx="6932204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Remove</a:t>
              </a:r>
              <a:r>
                <a:rPr lang="en-US" sz="3000" b="1">
                  <a:solidFill>
                    <a:srgbClr val="004CC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 Negative Values of Quantity</a:t>
              </a:r>
              <a:r>
                <a:rPr lang="en-US" sz="3000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correspond with Cancel Order without Order Transaction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3273232" y="7599259"/>
            <a:ext cx="1061310" cy="0"/>
          </a:xfrm>
          <a:prstGeom prst="line">
            <a:avLst/>
          </a:prstGeom>
          <a:ln w="28575" cap="flat">
            <a:solidFill>
              <a:srgbClr val="EE0033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flipH="1">
            <a:off x="3273232" y="2716316"/>
            <a:ext cx="1061310" cy="0"/>
          </a:xfrm>
          <a:prstGeom prst="line">
            <a:avLst/>
          </a:prstGeom>
          <a:ln w="28575" cap="flat">
            <a:solidFill>
              <a:srgbClr val="EE0033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flipH="1">
            <a:off x="10127476" y="2702029"/>
            <a:ext cx="1047022" cy="0"/>
          </a:xfrm>
          <a:prstGeom prst="line">
            <a:avLst/>
          </a:prstGeom>
          <a:ln w="28575" cap="flat">
            <a:solidFill>
              <a:srgbClr val="EE0033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 flipH="1">
            <a:off x="10127476" y="7584971"/>
            <a:ext cx="1047022" cy="0"/>
          </a:xfrm>
          <a:prstGeom prst="line">
            <a:avLst/>
          </a:prstGeom>
          <a:ln w="28575" cap="flat">
            <a:solidFill>
              <a:srgbClr val="EE0033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 flipH="1" flipV="1">
            <a:off x="2799766" y="5119038"/>
            <a:ext cx="473466" cy="0"/>
          </a:xfrm>
          <a:prstGeom prst="line">
            <a:avLst/>
          </a:prstGeom>
          <a:ln w="28575" cap="flat">
            <a:solidFill>
              <a:srgbClr val="EE0033"/>
            </a:solidFill>
            <a:prstDash val="solid"/>
            <a:headEnd type="triangle" w="lg" len="med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flipV="1">
            <a:off x="3273232" y="2702029"/>
            <a:ext cx="0" cy="4897230"/>
          </a:xfrm>
          <a:prstGeom prst="line">
            <a:avLst/>
          </a:prstGeom>
          <a:ln w="28575" cap="flat">
            <a:solidFill>
              <a:srgbClr val="EE00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11174498" y="348666"/>
            <a:ext cx="6828922" cy="4706726"/>
            <a:chOff x="0" y="0"/>
            <a:chExt cx="9105230" cy="6275634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9105230" cy="6275634"/>
              <a:chOff x="0" y="0"/>
              <a:chExt cx="2163544" cy="1491188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163544" cy="1491188"/>
              </a:xfrm>
              <a:custGeom>
                <a:avLst/>
                <a:gdLst/>
                <a:ahLst/>
                <a:cxnLst/>
                <a:rect l="l" t="t" r="r" b="b"/>
                <a:pathLst>
                  <a:path w="2163544" h="1491188">
                    <a:moveTo>
                      <a:pt x="51105" y="0"/>
                    </a:moveTo>
                    <a:lnTo>
                      <a:pt x="2112439" y="0"/>
                    </a:lnTo>
                    <a:cubicBezTo>
                      <a:pt x="2125993" y="0"/>
                      <a:pt x="2138991" y="5384"/>
                      <a:pt x="2148575" y="14968"/>
                    </a:cubicBezTo>
                    <a:cubicBezTo>
                      <a:pt x="2158159" y="24552"/>
                      <a:pt x="2163544" y="37551"/>
                      <a:pt x="2163544" y="51105"/>
                    </a:cubicBezTo>
                    <a:lnTo>
                      <a:pt x="2163544" y="1440083"/>
                    </a:lnTo>
                    <a:cubicBezTo>
                      <a:pt x="2163544" y="1453637"/>
                      <a:pt x="2158159" y="1466636"/>
                      <a:pt x="2148575" y="1476219"/>
                    </a:cubicBezTo>
                    <a:cubicBezTo>
                      <a:pt x="2138991" y="1485803"/>
                      <a:pt x="2125993" y="1491188"/>
                      <a:pt x="2112439" y="1491188"/>
                    </a:cubicBezTo>
                    <a:lnTo>
                      <a:pt x="51105" y="1491188"/>
                    </a:lnTo>
                    <a:cubicBezTo>
                      <a:pt x="37551" y="1491188"/>
                      <a:pt x="24552" y="1485803"/>
                      <a:pt x="14968" y="1476219"/>
                    </a:cubicBezTo>
                    <a:cubicBezTo>
                      <a:pt x="5384" y="1466636"/>
                      <a:pt x="0" y="1453637"/>
                      <a:pt x="0" y="1440083"/>
                    </a:cubicBezTo>
                    <a:lnTo>
                      <a:pt x="0" y="51105"/>
                    </a:lnTo>
                    <a:cubicBezTo>
                      <a:pt x="0" y="37551"/>
                      <a:pt x="5384" y="24552"/>
                      <a:pt x="14968" y="14968"/>
                    </a:cubicBezTo>
                    <a:cubicBezTo>
                      <a:pt x="24552" y="5384"/>
                      <a:pt x="37551" y="0"/>
                      <a:pt x="51105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2163544" cy="1538813"/>
              </a:xfrm>
              <a:prstGeom prst="rect">
                <a:avLst/>
              </a:prstGeom>
            </p:spPr>
            <p:txBody>
              <a:bodyPr lIns="37473" tIns="37473" rIns="37473" bIns="37473" rtlCol="0" anchor="ctr"/>
              <a:lstStyle/>
              <a:p>
                <a:pPr algn="ctr">
                  <a:lnSpc>
                    <a:spcPts val="3257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202912" y="278016"/>
              <a:ext cx="8586616" cy="5684396"/>
            </a:xfrm>
            <a:custGeom>
              <a:avLst/>
              <a:gdLst/>
              <a:ahLst/>
              <a:cxnLst/>
              <a:rect l="l" t="t" r="r" b="b"/>
              <a:pathLst>
                <a:path w="8586616" h="5684396">
                  <a:moveTo>
                    <a:pt x="0" y="0"/>
                  </a:moveTo>
                  <a:lnTo>
                    <a:pt x="8586616" y="0"/>
                  </a:lnTo>
                  <a:lnTo>
                    <a:pt x="8586616" y="5684397"/>
                  </a:lnTo>
                  <a:lnTo>
                    <a:pt x="0" y="56843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8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174498" y="5231609"/>
            <a:ext cx="6828922" cy="4706726"/>
            <a:chOff x="0" y="0"/>
            <a:chExt cx="9105230" cy="6275634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9105230" cy="6275634"/>
              <a:chOff x="0" y="0"/>
              <a:chExt cx="2163544" cy="1491188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163544" cy="1491188"/>
              </a:xfrm>
              <a:custGeom>
                <a:avLst/>
                <a:gdLst/>
                <a:ahLst/>
                <a:cxnLst/>
                <a:rect l="l" t="t" r="r" b="b"/>
                <a:pathLst>
                  <a:path w="2163544" h="1491188">
                    <a:moveTo>
                      <a:pt x="51105" y="0"/>
                    </a:moveTo>
                    <a:lnTo>
                      <a:pt x="2112439" y="0"/>
                    </a:lnTo>
                    <a:cubicBezTo>
                      <a:pt x="2125993" y="0"/>
                      <a:pt x="2138991" y="5384"/>
                      <a:pt x="2148575" y="14968"/>
                    </a:cubicBezTo>
                    <a:cubicBezTo>
                      <a:pt x="2158159" y="24552"/>
                      <a:pt x="2163544" y="37551"/>
                      <a:pt x="2163544" y="51105"/>
                    </a:cubicBezTo>
                    <a:lnTo>
                      <a:pt x="2163544" y="1440083"/>
                    </a:lnTo>
                    <a:cubicBezTo>
                      <a:pt x="2163544" y="1453637"/>
                      <a:pt x="2158159" y="1466636"/>
                      <a:pt x="2148575" y="1476219"/>
                    </a:cubicBezTo>
                    <a:cubicBezTo>
                      <a:pt x="2138991" y="1485803"/>
                      <a:pt x="2125993" y="1491188"/>
                      <a:pt x="2112439" y="1491188"/>
                    </a:cubicBezTo>
                    <a:lnTo>
                      <a:pt x="51105" y="1491188"/>
                    </a:lnTo>
                    <a:cubicBezTo>
                      <a:pt x="37551" y="1491188"/>
                      <a:pt x="24552" y="1485803"/>
                      <a:pt x="14968" y="1476219"/>
                    </a:cubicBezTo>
                    <a:cubicBezTo>
                      <a:pt x="5384" y="1466636"/>
                      <a:pt x="0" y="1453637"/>
                      <a:pt x="0" y="1440083"/>
                    </a:cubicBezTo>
                    <a:lnTo>
                      <a:pt x="0" y="51105"/>
                    </a:lnTo>
                    <a:cubicBezTo>
                      <a:pt x="0" y="37551"/>
                      <a:pt x="5384" y="24552"/>
                      <a:pt x="14968" y="14968"/>
                    </a:cubicBezTo>
                    <a:cubicBezTo>
                      <a:pt x="24552" y="5384"/>
                      <a:pt x="37551" y="0"/>
                      <a:pt x="51105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47625"/>
                <a:ext cx="2163544" cy="1538813"/>
              </a:xfrm>
              <a:prstGeom prst="rect">
                <a:avLst/>
              </a:prstGeom>
            </p:spPr>
            <p:txBody>
              <a:bodyPr lIns="37473" tIns="37473" rIns="37473" bIns="37473" rtlCol="0" anchor="ctr"/>
              <a:lstStyle/>
              <a:p>
                <a:pPr algn="ctr">
                  <a:lnSpc>
                    <a:spcPts val="3257"/>
                  </a:lnSpc>
                </a:pPr>
                <a:endParaRPr/>
              </a:p>
            </p:txBody>
          </p:sp>
        </p:grpSp>
        <p:sp>
          <p:nvSpPr>
            <p:cNvPr id="43" name="Freeform 43"/>
            <p:cNvSpPr/>
            <p:nvPr/>
          </p:nvSpPr>
          <p:spPr>
            <a:xfrm>
              <a:off x="366022" y="369883"/>
              <a:ext cx="8423506" cy="5580193"/>
            </a:xfrm>
            <a:custGeom>
              <a:avLst/>
              <a:gdLst/>
              <a:ahLst/>
              <a:cxnLst/>
              <a:rect l="l" t="t" r="r" b="b"/>
              <a:pathLst>
                <a:path w="8423506" h="5580193">
                  <a:moveTo>
                    <a:pt x="0" y="0"/>
                  </a:moveTo>
                  <a:lnTo>
                    <a:pt x="8423506" y="0"/>
                  </a:lnTo>
                  <a:lnTo>
                    <a:pt x="8423506" y="5580193"/>
                  </a:lnTo>
                  <a:lnTo>
                    <a:pt x="0" y="5580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365482" y="4745540"/>
            <a:ext cx="2254269" cy="824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979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Numerical</a:t>
            </a:r>
          </a:p>
          <a:p>
            <a:pPr marL="0" lvl="0" indent="0" algn="ctr">
              <a:lnSpc>
                <a:spcPts val="3157"/>
              </a:lnSpc>
              <a:spcBef>
                <a:spcPct val="0"/>
              </a:spcBef>
            </a:pPr>
            <a:r>
              <a:rPr lang="en-US" sz="2979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Variables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12777" r="-9579" b="-2480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1849" y="7006156"/>
            <a:ext cx="18449849" cy="3280844"/>
            <a:chOff x="0" y="0"/>
            <a:chExt cx="4859220" cy="8640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59220" cy="864091"/>
            </a:xfrm>
            <a:custGeom>
              <a:avLst/>
              <a:gdLst/>
              <a:ahLst/>
              <a:cxnLst/>
              <a:rect l="l" t="t" r="r" b="b"/>
              <a:pathLst>
                <a:path w="4859220" h="864091">
                  <a:moveTo>
                    <a:pt x="0" y="0"/>
                  </a:moveTo>
                  <a:lnTo>
                    <a:pt x="4859220" y="0"/>
                  </a:lnTo>
                  <a:lnTo>
                    <a:pt x="4859220" y="864091"/>
                  </a:lnTo>
                  <a:lnTo>
                    <a:pt x="0" y="864091"/>
                  </a:lnTo>
                  <a:close/>
                </a:path>
              </a:pathLst>
            </a:custGeom>
            <a:solidFill>
              <a:srgbClr val="004CC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59220" cy="911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347671"/>
            <a:ext cx="9771487" cy="6072554"/>
            <a:chOff x="0" y="0"/>
            <a:chExt cx="3724951" cy="2314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24951" cy="2314895"/>
            </a:xfrm>
            <a:custGeom>
              <a:avLst/>
              <a:gdLst/>
              <a:ahLst/>
              <a:cxnLst/>
              <a:rect l="l" t="t" r="r" b="b"/>
              <a:pathLst>
                <a:path w="3724951" h="2314895">
                  <a:moveTo>
                    <a:pt x="31692" y="0"/>
                  </a:moveTo>
                  <a:lnTo>
                    <a:pt x="3693259" y="0"/>
                  </a:lnTo>
                  <a:cubicBezTo>
                    <a:pt x="3710762" y="0"/>
                    <a:pt x="3724951" y="14189"/>
                    <a:pt x="3724951" y="31692"/>
                  </a:cubicBezTo>
                  <a:lnTo>
                    <a:pt x="3724951" y="2283203"/>
                  </a:lnTo>
                  <a:cubicBezTo>
                    <a:pt x="3724951" y="2300706"/>
                    <a:pt x="3710762" y="2314895"/>
                    <a:pt x="3693259" y="2314895"/>
                  </a:cubicBezTo>
                  <a:lnTo>
                    <a:pt x="31692" y="2314895"/>
                  </a:lnTo>
                  <a:cubicBezTo>
                    <a:pt x="14189" y="2314895"/>
                    <a:pt x="0" y="2300706"/>
                    <a:pt x="0" y="2283203"/>
                  </a:cubicBezTo>
                  <a:lnTo>
                    <a:pt x="0" y="31692"/>
                  </a:lnTo>
                  <a:cubicBezTo>
                    <a:pt x="0" y="14189"/>
                    <a:pt x="14189" y="0"/>
                    <a:pt x="31692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724951" cy="2362520"/>
            </a:xfrm>
            <a:prstGeom prst="rect">
              <a:avLst/>
            </a:prstGeom>
          </p:spPr>
          <p:txBody>
            <a:bodyPr lIns="35098" tIns="35098" rIns="35098" bIns="35098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50965" y="3347671"/>
            <a:ext cx="6008335" cy="6072554"/>
            <a:chOff x="0" y="0"/>
            <a:chExt cx="2290415" cy="23148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90415" cy="2314895"/>
            </a:xfrm>
            <a:custGeom>
              <a:avLst/>
              <a:gdLst/>
              <a:ahLst/>
              <a:cxnLst/>
              <a:rect l="l" t="t" r="r" b="b"/>
              <a:pathLst>
                <a:path w="2290415" h="2314895">
                  <a:moveTo>
                    <a:pt x="51541" y="0"/>
                  </a:moveTo>
                  <a:lnTo>
                    <a:pt x="2238873" y="0"/>
                  </a:lnTo>
                  <a:cubicBezTo>
                    <a:pt x="2252543" y="0"/>
                    <a:pt x="2265653" y="5430"/>
                    <a:pt x="2275319" y="15096"/>
                  </a:cubicBezTo>
                  <a:cubicBezTo>
                    <a:pt x="2284984" y="24762"/>
                    <a:pt x="2290415" y="37872"/>
                    <a:pt x="2290415" y="51541"/>
                  </a:cubicBezTo>
                  <a:lnTo>
                    <a:pt x="2290415" y="2263354"/>
                  </a:lnTo>
                  <a:cubicBezTo>
                    <a:pt x="2290415" y="2277024"/>
                    <a:pt x="2284984" y="2290133"/>
                    <a:pt x="2275319" y="2299799"/>
                  </a:cubicBezTo>
                  <a:cubicBezTo>
                    <a:pt x="2265653" y="2309465"/>
                    <a:pt x="2252543" y="2314895"/>
                    <a:pt x="2238873" y="2314895"/>
                  </a:cubicBezTo>
                  <a:lnTo>
                    <a:pt x="51541" y="2314895"/>
                  </a:lnTo>
                  <a:cubicBezTo>
                    <a:pt x="37872" y="2314895"/>
                    <a:pt x="24762" y="2309465"/>
                    <a:pt x="15096" y="2299799"/>
                  </a:cubicBezTo>
                  <a:cubicBezTo>
                    <a:pt x="5430" y="2290133"/>
                    <a:pt x="0" y="2277024"/>
                    <a:pt x="0" y="2263354"/>
                  </a:cubicBezTo>
                  <a:lnTo>
                    <a:pt x="0" y="51541"/>
                  </a:lnTo>
                  <a:cubicBezTo>
                    <a:pt x="0" y="37872"/>
                    <a:pt x="5430" y="24762"/>
                    <a:pt x="15096" y="15096"/>
                  </a:cubicBezTo>
                  <a:cubicBezTo>
                    <a:pt x="24762" y="5430"/>
                    <a:pt x="37872" y="0"/>
                    <a:pt x="51541" y="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90415" cy="2362520"/>
            </a:xfrm>
            <a:prstGeom prst="rect">
              <a:avLst/>
            </a:prstGeom>
          </p:spPr>
          <p:txBody>
            <a:bodyPr lIns="35098" tIns="35098" rIns="35098" bIns="35098" rtlCol="0" anchor="ctr"/>
            <a:lstStyle/>
            <a:p>
              <a:pPr algn="ctr">
                <a:lnSpc>
                  <a:spcPts val="3257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5292291">
            <a:off x="7409414" y="-1998490"/>
            <a:ext cx="4738170" cy="4228816"/>
          </a:xfrm>
          <a:custGeom>
            <a:avLst/>
            <a:gdLst/>
            <a:ahLst/>
            <a:cxnLst/>
            <a:rect l="l" t="t" r="r" b="b"/>
            <a:pathLst>
              <a:path w="4738170" h="4228816">
                <a:moveTo>
                  <a:pt x="0" y="0"/>
                </a:moveTo>
                <a:lnTo>
                  <a:pt x="4738170" y="0"/>
                </a:lnTo>
                <a:lnTo>
                  <a:pt x="4738170" y="4228816"/>
                </a:lnTo>
                <a:lnTo>
                  <a:pt x="0" y="4228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8001602" y="-23627"/>
            <a:ext cx="5143199" cy="2571600"/>
            <a:chOff x="0" y="0"/>
            <a:chExt cx="6350000" cy="3175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5"/>
              <a:stretch>
                <a:fillRect t="-21500" b="-215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44801" y="-23627"/>
            <a:ext cx="5143199" cy="2571600"/>
            <a:chOff x="0" y="0"/>
            <a:chExt cx="6350000" cy="3175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3175000"/>
            </a:xfrm>
            <a:custGeom>
              <a:avLst/>
              <a:gdLst/>
              <a:ahLst/>
              <a:cxnLst/>
              <a:rect l="l" t="t" r="r" b="b"/>
              <a:pathLst>
                <a:path w="6350000" h="3175000">
                  <a:moveTo>
                    <a:pt x="3175000" y="3175000"/>
                  </a:moveTo>
                  <a:cubicBezTo>
                    <a:pt x="1421498" y="3175000"/>
                    <a:pt x="0" y="1753502"/>
                    <a:pt x="0" y="0"/>
                  </a:cubicBezTo>
                  <a:lnTo>
                    <a:pt x="6350000" y="0"/>
                  </a:lnTo>
                  <a:cubicBezTo>
                    <a:pt x="6350000" y="1753502"/>
                    <a:pt x="4928502" y="3175000"/>
                    <a:pt x="3175000" y="3175000"/>
                  </a:cubicBezTo>
                  <a:close/>
                </a:path>
              </a:pathLst>
            </a:custGeom>
            <a:blipFill>
              <a:blip r:embed="rId6"/>
              <a:stretch>
                <a:fillRect t="-16750" b="-167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00814" y="3640622"/>
            <a:ext cx="8427258" cy="5548972"/>
          </a:xfrm>
          <a:custGeom>
            <a:avLst/>
            <a:gdLst/>
            <a:ahLst/>
            <a:cxnLst/>
            <a:rect l="l" t="t" r="r" b="b"/>
            <a:pathLst>
              <a:path w="8427258" h="5548972">
                <a:moveTo>
                  <a:pt x="0" y="0"/>
                </a:moveTo>
                <a:lnTo>
                  <a:pt x="8427258" y="0"/>
                </a:lnTo>
                <a:lnTo>
                  <a:pt x="8427258" y="5548972"/>
                </a:lnTo>
                <a:lnTo>
                  <a:pt x="0" y="5548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49" r="-19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409694" y="2370729"/>
            <a:ext cx="6753342" cy="72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8"/>
              </a:lnSpc>
              <a:spcBef>
                <a:spcPct val="0"/>
              </a:spcBef>
            </a:pPr>
            <a:r>
              <a:rPr lang="en-US" sz="51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Customer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37129" y="3607123"/>
            <a:ext cx="7180777" cy="531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98"/>
              </a:lnSpc>
            </a:pPr>
            <a:r>
              <a:rPr lang="en-US" sz="307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I</a:t>
            </a:r>
            <a:r>
              <a:rPr lang="en-US" sz="3070" b="1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nsight: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637129" y="5201633"/>
            <a:ext cx="5151540" cy="236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098" lvl="1" indent="-291549" algn="just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Right-skewed Distribution</a:t>
            </a:r>
          </a:p>
          <a:p>
            <a:pPr marL="583098" lvl="1" indent="-291549" algn="l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Most customers have fewer than 200 orders.</a:t>
            </a:r>
          </a:p>
          <a:p>
            <a:pPr marL="583098" lvl="1" indent="-291549" algn="just">
              <a:lnSpc>
                <a:spcPts val="3781"/>
              </a:lnSpc>
              <a:buFont typeface="Arial"/>
              <a:buChar char="•"/>
            </a:pPr>
            <a:r>
              <a:rPr lang="en-US" sz="2700">
                <a:solidFill>
                  <a:srgbClr val="004CCF"/>
                </a:solidFill>
                <a:latin typeface="Public Sans"/>
                <a:ea typeface="Public Sans"/>
                <a:cs typeface="Public Sans"/>
                <a:sym typeface="Public Sans"/>
              </a:rPr>
              <a:t>A few have over 600-1000 orders, creating outliers.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9694" y="954688"/>
            <a:ext cx="6753342" cy="841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62"/>
              </a:lnSpc>
              <a:spcBef>
                <a:spcPct val="0"/>
              </a:spcBef>
            </a:pPr>
            <a:r>
              <a:rPr lang="en-US" sz="6096" b="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</Words>
  <Application>Microsoft Office PowerPoint</Application>
  <PresentationFormat>Custom</PresentationFormat>
  <Paragraphs>165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Arimo</vt:lpstr>
      <vt:lpstr>Public Sans</vt:lpstr>
      <vt:lpstr>Arial</vt:lpstr>
      <vt:lpstr>Public Sans Bold</vt:lpstr>
      <vt:lpstr>Calibri</vt:lpstr>
      <vt:lpstr>Aileron Bold</vt:lpstr>
      <vt:lpstr>Aileron Ultra-Bold</vt:lpstr>
      <vt:lpstr>Arimo Bold</vt:lpstr>
      <vt:lpstr>Clear Sans Bold</vt:lpstr>
      <vt:lpstr>Aileron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Analysis</dc:title>
  <cp:lastModifiedBy>Lam Pham</cp:lastModifiedBy>
  <cp:revision>2</cp:revision>
  <dcterms:created xsi:type="dcterms:W3CDTF">2006-08-16T00:00:00Z</dcterms:created>
  <dcterms:modified xsi:type="dcterms:W3CDTF">2025-02-28T08:36:57Z</dcterms:modified>
  <dc:identifier>DAGf4CTCr4k</dc:identifier>
</cp:coreProperties>
</file>